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1"/>
  </p:notesMasterIdLst>
  <p:sldIdLst>
    <p:sldId id="257" r:id="rId2"/>
    <p:sldId id="269" r:id="rId3"/>
    <p:sldId id="538" r:id="rId4"/>
    <p:sldId id="539" r:id="rId5"/>
    <p:sldId id="540" r:id="rId6"/>
    <p:sldId id="393" r:id="rId7"/>
    <p:sldId id="395" r:id="rId8"/>
    <p:sldId id="394" r:id="rId9"/>
    <p:sldId id="396" r:id="rId10"/>
    <p:sldId id="536" r:id="rId11"/>
    <p:sldId id="398" r:id="rId12"/>
    <p:sldId id="416" r:id="rId13"/>
    <p:sldId id="548" r:id="rId14"/>
    <p:sldId id="560" r:id="rId15"/>
    <p:sldId id="278" r:id="rId16"/>
    <p:sldId id="561" r:id="rId17"/>
    <p:sldId id="420" r:id="rId18"/>
    <p:sldId id="421" r:id="rId19"/>
    <p:sldId id="422" r:id="rId20"/>
    <p:sldId id="424" r:id="rId21"/>
    <p:sldId id="291" r:id="rId22"/>
    <p:sldId id="533" r:id="rId23"/>
    <p:sldId id="558" r:id="rId24"/>
    <p:sldId id="520" r:id="rId25"/>
    <p:sldId id="426" r:id="rId26"/>
    <p:sldId id="427" r:id="rId27"/>
    <p:sldId id="556" r:id="rId28"/>
    <p:sldId id="557" r:id="rId29"/>
    <p:sldId id="555" r:id="rId30"/>
    <p:sldId id="526" r:id="rId31"/>
    <p:sldId id="527" r:id="rId32"/>
    <p:sldId id="528" r:id="rId33"/>
    <p:sldId id="529" r:id="rId34"/>
    <p:sldId id="514" r:id="rId35"/>
    <p:sldId id="541" r:id="rId36"/>
    <p:sldId id="542" r:id="rId37"/>
    <p:sldId id="510" r:id="rId38"/>
    <p:sldId id="530" r:id="rId39"/>
    <p:sldId id="531" r:id="rId40"/>
    <p:sldId id="532" r:id="rId41"/>
    <p:sldId id="553" r:id="rId42"/>
    <p:sldId id="492" r:id="rId43"/>
    <p:sldId id="457" r:id="rId44"/>
    <p:sldId id="562" r:id="rId45"/>
    <p:sldId id="564" r:id="rId46"/>
    <p:sldId id="563" r:id="rId47"/>
    <p:sldId id="550" r:id="rId48"/>
    <p:sldId id="543" r:id="rId49"/>
    <p:sldId id="545" r:id="rId50"/>
    <p:sldId id="546" r:id="rId51"/>
    <p:sldId id="544" r:id="rId52"/>
    <p:sldId id="547" r:id="rId53"/>
    <p:sldId id="552" r:id="rId54"/>
    <p:sldId id="568" r:id="rId55"/>
    <p:sldId id="565" r:id="rId56"/>
    <p:sldId id="566" r:id="rId57"/>
    <p:sldId id="567" r:id="rId58"/>
    <p:sldId id="305" r:id="rId59"/>
    <p:sldId id="535" r:id="rId6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78"/>
    <p:restoredTop sz="94737"/>
  </p:normalViewPr>
  <p:slideViewPr>
    <p:cSldViewPr snapToGrid="0" snapToObjects="1">
      <p:cViewPr varScale="1">
        <p:scale>
          <a:sx n="95" d="100"/>
          <a:sy n="95" d="100"/>
        </p:scale>
        <p:origin x="184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CA765A-EE14-DC49-BE91-4F069DF66742}" type="datetimeFigureOut">
              <a:rPr lang="en-US" smtClean="0"/>
              <a:t>5/27/20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888299-E11F-D749-9D3F-3FA54F0467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6682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82AE00-8123-8443-87F9-E82CF20E5DC8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5121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A3138D-86C2-FF48-945A-0D47D10A3A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6C97A2-F308-9B4B-B4B0-CEF64AEAD2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EB5176-D171-F142-BD8A-1F284CB3FF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1CCDC-FA2E-764C-95F2-F8B5FD4F9AC5}" type="datetimeFigureOut">
              <a:rPr lang="en-US" smtClean="0"/>
              <a:t>5/27/20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8BB8BA-972C-3E4C-B4AE-B1E1903BD8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175E2-3FA0-1D42-90FE-FDEA7B7B9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30D32-69FF-1F4D-97F1-BCED8799E1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8629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A38BE-67A7-DC45-BE25-3499B878B6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69E91E5-190A-C949-88FA-83D03FAC9C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CCD09E-2F21-6C4B-B013-2C147D2B85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1CCDC-FA2E-764C-95F2-F8B5FD4F9AC5}" type="datetimeFigureOut">
              <a:rPr lang="en-US" smtClean="0"/>
              <a:t>5/27/20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A932A1-FD6A-E54E-A325-DE5A52053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037B0F-43EC-D54B-901A-B501C1D86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30D32-69FF-1F4D-97F1-BCED8799E1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8212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54388B2-72EE-6146-AF5E-C42317DC178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265D4AB-515F-B346-9D10-B23C4E9A89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233DCA-C5B9-934B-B8F5-334AA59B93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1CCDC-FA2E-764C-95F2-F8B5FD4F9AC5}" type="datetimeFigureOut">
              <a:rPr lang="en-US" smtClean="0"/>
              <a:t>5/27/20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057750-F2E6-CA49-88CE-9BF299B9A0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806F80-648B-234D-89F2-5AF93DD02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30D32-69FF-1F4D-97F1-BCED8799E1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2959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483F2B-436A-AA44-9152-14B39557C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108ED5-268A-1440-9A9B-643863B8E0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DEBDEF-680C-1A4D-AD5F-EE94E36424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1CCDC-FA2E-764C-95F2-F8B5FD4F9AC5}" type="datetimeFigureOut">
              <a:rPr lang="en-US" smtClean="0"/>
              <a:t>5/27/20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EDC19D-1E30-4D44-BA9A-5BB6AA2874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268CE9-FA86-9E4B-B3E3-4693D3CF3F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30D32-69FF-1F4D-97F1-BCED8799E1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3969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904FF-3A6F-7446-93FF-9BA3ED8C11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07B208-34E2-B74E-89CB-00CBF127E6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40A631-EE4F-BD48-8AA6-A8A7CCF7CC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1CCDC-FA2E-764C-95F2-F8B5FD4F9AC5}" type="datetimeFigureOut">
              <a:rPr lang="en-US" smtClean="0"/>
              <a:t>5/27/20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3B0FFB-3C14-704F-9D63-EE0C54045F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9C5997-0DDE-3147-BF80-B63E801095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30D32-69FF-1F4D-97F1-BCED8799E1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8746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372BE-0EC8-E140-B5E3-D43B71ED1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9B27C0-A993-DA48-B409-0C127B8BDFF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06CB5F-1ECD-1F4B-915F-7FB9D57395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7B33D9-0513-1D47-BFCB-25FB8B6CE9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1CCDC-FA2E-764C-95F2-F8B5FD4F9AC5}" type="datetimeFigureOut">
              <a:rPr lang="en-US" smtClean="0"/>
              <a:t>5/27/20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FD6E15-A944-3A4B-A099-0BACCACC0C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7604DA-8034-C946-9A7B-259B7FC1E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30D32-69FF-1F4D-97F1-BCED8799E1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9758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A2222-EC3B-E048-8C9F-A69F79A7F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E9F999-F795-A941-B684-7EA9DC9C2F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9FB7A8-8F08-154D-B428-0BADF151BE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DB136C-C584-8149-BC56-A27C2D9AB3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D206B9E-E032-CA42-99CF-684A615F132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A257525-6B51-2C44-9126-2A0E437FAE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1CCDC-FA2E-764C-95F2-F8B5FD4F9AC5}" type="datetimeFigureOut">
              <a:rPr lang="en-US" smtClean="0"/>
              <a:t>5/27/20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AA0B56B-77C0-5A45-89A7-4D29534A1C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0482058-D0D3-E846-8B9A-667257E4A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30D32-69FF-1F4D-97F1-BCED8799E1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6994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219578-9A98-8347-83E0-F72B529EAA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032CF16-6531-0342-866B-9FC16FD95D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1CCDC-FA2E-764C-95F2-F8B5FD4F9AC5}" type="datetimeFigureOut">
              <a:rPr lang="en-US" smtClean="0"/>
              <a:t>5/27/20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3B58CD-D513-1449-B41A-71E5101C64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0CC61F-0D34-D843-8825-383236CFDC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30D32-69FF-1F4D-97F1-BCED8799E1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0505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D9AB5B-6D66-8746-8FC6-F3D2569C3C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1CCDC-FA2E-764C-95F2-F8B5FD4F9AC5}" type="datetimeFigureOut">
              <a:rPr lang="en-US" smtClean="0"/>
              <a:t>5/27/20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EEC7A9A-749A-DD46-B60C-F3DFFBBBCC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45056D-6BCF-2940-AAB5-B63B32ED65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30D32-69FF-1F4D-97F1-BCED8799E1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917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AFB873-FA9A-0D44-BC07-340BFD9971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482BCA-F2A8-E540-893B-8BAF417403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96B571-FCCC-6549-9796-354C8BB9D2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9B2AE4-B7B5-754A-8403-1E29C551F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1CCDC-FA2E-764C-95F2-F8B5FD4F9AC5}" type="datetimeFigureOut">
              <a:rPr lang="en-US" smtClean="0"/>
              <a:t>5/27/20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4F0903-746D-DF41-96BA-53FC6252B4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940234-587B-4545-83AD-91D74AB16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30D32-69FF-1F4D-97F1-BCED8799E1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7602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628B0E-A092-1C41-9FD7-BD6BF4C4E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553398B-164F-FE46-91DD-3EFA4E16E9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3257DE-AD58-D542-A1F1-8EC60E8784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15F96C-7DA3-9D41-990B-4C2DBE89D4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1CCDC-FA2E-764C-95F2-F8B5FD4F9AC5}" type="datetimeFigureOut">
              <a:rPr lang="en-US" smtClean="0"/>
              <a:t>5/27/20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2810A3-D23A-074B-BD19-4B9FEFD6C2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C19D79-3555-C549-B83F-0905B3A0B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30D32-69FF-1F4D-97F1-BCED8799E1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6128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A38ABDF-0D2E-7248-9C1B-9503EBB290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DC4101-CD99-2145-9440-FBAA6736AF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1BEC42-CA18-1045-92E4-17A550EFEB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61CCDC-FA2E-764C-95F2-F8B5FD4F9AC5}" type="datetimeFigureOut">
              <a:rPr lang="en-US" smtClean="0"/>
              <a:t>5/27/20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0C1F04-28BE-E74D-B088-DDAE0B2F54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55CB3E-BCF4-4948-94E2-28EC204D0D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330D32-69FF-1F4D-97F1-BCED8799E1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3583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tiff"/><Relationship Id="rId4" Type="http://schemas.openxmlformats.org/officeDocument/2006/relationships/image" Target="../media/image10.tif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.tiff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.tiff"/><Relationship Id="rId4" Type="http://schemas.openxmlformats.org/officeDocument/2006/relationships/image" Target="../media/image18.tif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emf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tif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tiff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18342D2-FDA5-0346-906C-49FA6003957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7336"/>
            <a:ext cx="12192001" cy="68506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DA441E5-3D55-F040-90AD-D008C83678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561703"/>
            <a:ext cx="9144000" cy="2243168"/>
          </a:xfrm>
          <a:solidFill>
            <a:schemeClr val="bg1"/>
          </a:solidFill>
          <a:ln w="76200">
            <a:solidFill>
              <a:schemeClr val="tx1"/>
            </a:solidFill>
          </a:ln>
        </p:spPr>
        <p:txBody>
          <a:bodyPr>
            <a:noAutofit/>
          </a:bodyPr>
          <a:lstStyle/>
          <a:p>
            <a:r>
              <a:rPr lang="en-US" sz="4800" dirty="0"/>
              <a:t>Simulating photosynthetic acclimation using least-cost optimality</a:t>
            </a:r>
            <a:endParaRPr lang="en-US" sz="28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E65786-8F48-8941-8659-88E4122EC0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75359" y="3806755"/>
            <a:ext cx="6241279" cy="1655762"/>
          </a:xfrm>
          <a:solidFill>
            <a:schemeClr val="bg1"/>
          </a:solidFill>
          <a:ln w="76200"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en-US" sz="4400" b="1" dirty="0"/>
              <a:t>Nick Smith &amp; Helen Scott</a:t>
            </a:r>
          </a:p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Department of Biological Sciences</a:t>
            </a:r>
          </a:p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Texas Tech University</a:t>
            </a:r>
          </a:p>
        </p:txBody>
      </p:sp>
    </p:spTree>
    <p:extLst>
      <p:ext uri="{BB962C8B-B14F-4D97-AF65-F5344CB8AC3E}">
        <p14:creationId xmlns:p14="http://schemas.microsoft.com/office/powerpoint/2010/main" val="14173552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8B302-4FD0-5941-9CFF-67A4AB041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 photosynthesis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126F48-AE80-394B-9AD4-10B089AE4C94}"/>
              </a:ext>
            </a:extLst>
          </p:cNvPr>
          <p:cNvSpPr txBox="1"/>
          <p:nvPr/>
        </p:nvSpPr>
        <p:spPr>
          <a:xfrm>
            <a:off x="467856" y="2429302"/>
            <a:ext cx="1125628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009051"/>
                </a:solidFill>
              </a:rPr>
              <a:t>Photosynthesis = </a:t>
            </a:r>
            <a:r>
              <a:rPr lang="en-US" sz="4400" i="1" dirty="0">
                <a:solidFill>
                  <a:srgbClr val="009051"/>
                </a:solidFill>
              </a:rPr>
              <a:t>f</a:t>
            </a:r>
            <a:r>
              <a:rPr lang="en-US" sz="4400" dirty="0">
                <a:solidFill>
                  <a:srgbClr val="009051"/>
                </a:solidFill>
              </a:rPr>
              <a:t>{</a:t>
            </a:r>
            <a:r>
              <a:rPr lang="en-US" sz="4400" b="1" dirty="0">
                <a:solidFill>
                  <a:srgbClr val="002060"/>
                </a:solidFill>
              </a:rPr>
              <a:t>stomatal conductance</a:t>
            </a:r>
            <a:r>
              <a:rPr lang="en-US" sz="4400" dirty="0">
                <a:solidFill>
                  <a:srgbClr val="009051"/>
                </a:solidFill>
              </a:rPr>
              <a:t>, </a:t>
            </a:r>
          </a:p>
          <a:p>
            <a:r>
              <a:rPr lang="en-US" sz="4400" dirty="0">
                <a:solidFill>
                  <a:srgbClr val="009051"/>
                </a:solidFill>
              </a:rPr>
              <a:t>				     photosynthetic biochemistry}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BFBBFB3-1048-EB41-9A64-5373072F713D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2042E35-E633-2F44-8620-0A6E7B4C5BB6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DA6F982-B53C-AF4A-8C83-8B84E8A04F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5F49847D-BC90-F942-BD68-4501E75E04B2}"/>
              </a:ext>
            </a:extLst>
          </p:cNvPr>
          <p:cNvSpPr txBox="1"/>
          <p:nvPr/>
        </p:nvSpPr>
        <p:spPr>
          <a:xfrm>
            <a:off x="590005" y="4985922"/>
            <a:ext cx="940257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OTPIMAL CONDUCTANCE IS NOW INCLUDED IN MANY MODELS</a:t>
            </a:r>
          </a:p>
          <a:p>
            <a:r>
              <a:rPr lang="en-US" sz="2800" dirty="0">
                <a:solidFill>
                  <a:srgbClr val="FF0000"/>
                </a:solidFill>
              </a:rPr>
              <a:t>e.g., Prentice et al. (2014), </a:t>
            </a:r>
            <a:r>
              <a:rPr lang="en-US" sz="2800" dirty="0" err="1">
                <a:solidFill>
                  <a:srgbClr val="FF0000"/>
                </a:solidFill>
              </a:rPr>
              <a:t>Medlyn</a:t>
            </a:r>
            <a:r>
              <a:rPr lang="en-US" sz="2800" dirty="0">
                <a:solidFill>
                  <a:srgbClr val="FF0000"/>
                </a:solidFill>
              </a:rPr>
              <a:t> et al. (2011)</a:t>
            </a:r>
          </a:p>
        </p:txBody>
      </p:sp>
    </p:spTree>
    <p:extLst>
      <p:ext uri="{BB962C8B-B14F-4D97-AF65-F5344CB8AC3E}">
        <p14:creationId xmlns:p14="http://schemas.microsoft.com/office/powerpoint/2010/main" val="19399977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8B302-4FD0-5941-9CFF-67A4AB041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 photosynthesis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126F48-AE80-394B-9AD4-10B089AE4C94}"/>
              </a:ext>
            </a:extLst>
          </p:cNvPr>
          <p:cNvSpPr txBox="1"/>
          <p:nvPr/>
        </p:nvSpPr>
        <p:spPr>
          <a:xfrm>
            <a:off x="467856" y="2429302"/>
            <a:ext cx="1140273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009051"/>
                </a:solidFill>
              </a:rPr>
              <a:t>Photosynthesis = </a:t>
            </a:r>
            <a:r>
              <a:rPr lang="en-US" sz="4400" i="1" dirty="0">
                <a:solidFill>
                  <a:srgbClr val="009051"/>
                </a:solidFill>
              </a:rPr>
              <a:t>f</a:t>
            </a:r>
            <a:r>
              <a:rPr lang="en-US" sz="4400" dirty="0">
                <a:solidFill>
                  <a:srgbClr val="009051"/>
                </a:solidFill>
              </a:rPr>
              <a:t>{stomatal conductance, </a:t>
            </a:r>
          </a:p>
          <a:p>
            <a:r>
              <a:rPr lang="en-US" sz="4400" dirty="0">
                <a:solidFill>
                  <a:srgbClr val="009051"/>
                </a:solidFill>
              </a:rPr>
              <a:t>				     </a:t>
            </a:r>
            <a:r>
              <a:rPr lang="en-US" sz="4400" b="1" dirty="0">
                <a:solidFill>
                  <a:srgbClr val="002060"/>
                </a:solidFill>
              </a:rPr>
              <a:t>photosynthetic biochemistry</a:t>
            </a:r>
            <a:r>
              <a:rPr lang="en-US" sz="4400" dirty="0">
                <a:solidFill>
                  <a:srgbClr val="009051"/>
                </a:solidFill>
              </a:rPr>
              <a:t>}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A0CC881-1F44-7A42-AEB4-451796E8805A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0190647-3300-D042-B4E1-6A9D1B2FD2C6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3BC9715-D6FA-BE4A-90E6-1C546F38A0B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480108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A4D7D-296E-504A-9E08-6C58B1D8C7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Biochemistry optimization: </a:t>
            </a:r>
            <a:r>
              <a:rPr lang="en-US" dirty="0">
                <a:solidFill>
                  <a:srgbClr val="002060"/>
                </a:solidFill>
              </a:rPr>
              <a:t>Coordination hypothesis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8A007C4-A122-794C-B75C-BDF98B54C898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8CABE87-59FE-F948-B175-60D0DB78048C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F3EEF84-E533-7942-A016-286A82FB0E1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0E331929-7092-0D44-A5DD-0B3654A9159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86171" y="2441750"/>
            <a:ext cx="4194738" cy="37505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685B2DB-D564-9C45-9909-9712E8154E5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2073668"/>
            <a:ext cx="1699146" cy="16991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74F37B2-0740-B84B-8E1B-83A175DB99B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82536" y="2060020"/>
            <a:ext cx="1712794" cy="171279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7910AF9-10A3-9749-BE99-6535A44D5CE2}"/>
              </a:ext>
            </a:extLst>
          </p:cNvPr>
          <p:cNvSpPr txBox="1"/>
          <p:nvPr/>
        </p:nvSpPr>
        <p:spPr>
          <a:xfrm>
            <a:off x="7294326" y="2441750"/>
            <a:ext cx="374671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1">
                    <a:lumMod val="50000"/>
                  </a:schemeClr>
                </a:solidFill>
              </a:rPr>
              <a:t>Optimal setup = equal limitation by all factors</a:t>
            </a:r>
          </a:p>
        </p:txBody>
      </p:sp>
    </p:spTree>
    <p:extLst>
      <p:ext uri="{BB962C8B-B14F-4D97-AF65-F5344CB8AC3E}">
        <p14:creationId xmlns:p14="http://schemas.microsoft.com/office/powerpoint/2010/main" val="7489994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59635" y="2099742"/>
            <a:ext cx="253627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i="1" dirty="0" err="1">
                <a:solidFill>
                  <a:srgbClr val="009051"/>
                </a:solidFill>
              </a:rPr>
              <a:t>A</a:t>
            </a:r>
            <a:r>
              <a:rPr lang="en-US" sz="7200" baseline="-25000" dirty="0" err="1">
                <a:solidFill>
                  <a:srgbClr val="009051"/>
                </a:solidFill>
              </a:rPr>
              <a:t>j</a:t>
            </a:r>
            <a:r>
              <a:rPr lang="en-US" sz="7200" dirty="0">
                <a:solidFill>
                  <a:srgbClr val="009051"/>
                </a:solidFill>
              </a:rPr>
              <a:t> = </a:t>
            </a:r>
            <a:r>
              <a:rPr lang="en-US" sz="7200" i="1" dirty="0">
                <a:solidFill>
                  <a:srgbClr val="009051"/>
                </a:solidFill>
              </a:rPr>
              <a:t>A</a:t>
            </a:r>
            <a:r>
              <a:rPr lang="en-US" sz="7200" baseline="-25000" dirty="0">
                <a:solidFill>
                  <a:srgbClr val="009051"/>
                </a:solidFill>
              </a:rPr>
              <a:t>c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F4B63BB0-3431-7F41-B60C-2A55689F64B3}"/>
              </a:ext>
            </a:extLst>
          </p:cNvPr>
          <p:cNvSpPr txBox="1"/>
          <p:nvPr/>
        </p:nvSpPr>
        <p:spPr>
          <a:xfrm>
            <a:off x="10285324" y="6488668"/>
            <a:ext cx="1906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DA72C6C-1DC1-9F4E-AF49-4837DD1925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Autofit/>
          </a:bodyPr>
          <a:lstStyle/>
          <a:p>
            <a:r>
              <a:rPr lang="en-US" sz="3600" dirty="0"/>
              <a:t>Optimally: </a:t>
            </a:r>
            <a:br>
              <a:rPr lang="en-US" sz="3600" dirty="0"/>
            </a:br>
            <a:r>
              <a:rPr lang="en-US" sz="3600" dirty="0"/>
              <a:t>electron transport-limited (</a:t>
            </a:r>
            <a:r>
              <a:rPr lang="en-US" sz="3600" i="1" dirty="0" err="1"/>
              <a:t>A</a:t>
            </a:r>
            <a:r>
              <a:rPr lang="en-US" sz="3600" baseline="-25000" dirty="0" err="1"/>
              <a:t>j</a:t>
            </a:r>
            <a:r>
              <a:rPr lang="en-US" sz="3600" dirty="0"/>
              <a:t>) = Rubisco-limited (</a:t>
            </a:r>
            <a:r>
              <a:rPr lang="en-US" sz="3600" i="1" dirty="0"/>
              <a:t>A</a:t>
            </a:r>
            <a:r>
              <a:rPr lang="en-US" sz="3600" baseline="-25000" dirty="0"/>
              <a:t>c</a:t>
            </a:r>
            <a:r>
              <a:rPr lang="en-US" sz="3600" dirty="0"/>
              <a:t>)</a:t>
            </a:r>
            <a:endParaRPr lang="en-US" sz="36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45105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59635" y="2099742"/>
            <a:ext cx="8672439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i="1" dirty="0" err="1">
                <a:solidFill>
                  <a:srgbClr val="009051"/>
                </a:solidFill>
              </a:rPr>
              <a:t>A</a:t>
            </a:r>
            <a:r>
              <a:rPr lang="en-US" sz="7200" baseline="-25000" dirty="0" err="1">
                <a:solidFill>
                  <a:srgbClr val="009051"/>
                </a:solidFill>
              </a:rPr>
              <a:t>j</a:t>
            </a:r>
            <a:r>
              <a:rPr lang="en-US" sz="7200" dirty="0">
                <a:solidFill>
                  <a:srgbClr val="009051"/>
                </a:solidFill>
              </a:rPr>
              <a:t> = </a:t>
            </a:r>
            <a:r>
              <a:rPr lang="en-US" sz="7200" i="1" dirty="0">
                <a:solidFill>
                  <a:srgbClr val="009051"/>
                </a:solidFill>
              </a:rPr>
              <a:t>A</a:t>
            </a:r>
            <a:r>
              <a:rPr lang="en-US" sz="7200" baseline="-25000" dirty="0">
                <a:solidFill>
                  <a:srgbClr val="009051"/>
                </a:solidFill>
              </a:rPr>
              <a:t>c</a:t>
            </a:r>
          </a:p>
          <a:p>
            <a:r>
              <a:rPr lang="en-US" sz="7200" i="1" dirty="0" err="1">
                <a:solidFill>
                  <a:srgbClr val="009051"/>
                </a:solidFill>
              </a:rPr>
              <a:t>A</a:t>
            </a:r>
            <a:r>
              <a:rPr lang="en-US" sz="7200" baseline="-25000" dirty="0" err="1">
                <a:solidFill>
                  <a:srgbClr val="009051"/>
                </a:solidFill>
              </a:rPr>
              <a:t>j</a:t>
            </a:r>
            <a:r>
              <a:rPr lang="en-US" sz="7200" dirty="0">
                <a:solidFill>
                  <a:srgbClr val="009051"/>
                </a:solidFill>
              </a:rPr>
              <a:t> = </a:t>
            </a:r>
            <a:r>
              <a:rPr lang="en-US" sz="7200" i="1" dirty="0">
                <a:solidFill>
                  <a:srgbClr val="009051"/>
                </a:solidFill>
              </a:rPr>
              <a:t>f</a:t>
            </a:r>
            <a:r>
              <a:rPr lang="en-US" sz="7200" dirty="0">
                <a:solidFill>
                  <a:srgbClr val="009051"/>
                </a:solidFill>
              </a:rPr>
              <a:t>{</a:t>
            </a:r>
            <a:r>
              <a:rPr lang="en-US" sz="7200" i="1" dirty="0" err="1">
                <a:solidFill>
                  <a:srgbClr val="009051"/>
                </a:solidFill>
              </a:rPr>
              <a:t>J</a:t>
            </a:r>
            <a:r>
              <a:rPr lang="en-US" sz="7200" baseline="-25000" dirty="0" err="1">
                <a:solidFill>
                  <a:srgbClr val="009051"/>
                </a:solidFill>
              </a:rPr>
              <a:t>max</a:t>
            </a:r>
            <a:r>
              <a:rPr lang="en-US" sz="7200" dirty="0">
                <a:solidFill>
                  <a:srgbClr val="009051"/>
                </a:solidFill>
              </a:rPr>
              <a:t>, light, T, CO</a:t>
            </a:r>
            <a:r>
              <a:rPr lang="en-US" sz="7200" baseline="-25000" dirty="0">
                <a:solidFill>
                  <a:srgbClr val="009051"/>
                </a:solidFill>
              </a:rPr>
              <a:t>2</a:t>
            </a:r>
            <a:r>
              <a:rPr lang="en-US" sz="7200" dirty="0">
                <a:solidFill>
                  <a:srgbClr val="009051"/>
                </a:solidFill>
              </a:rPr>
              <a:t>}</a:t>
            </a:r>
          </a:p>
          <a:p>
            <a:r>
              <a:rPr lang="en-US" sz="7200" i="1" dirty="0">
                <a:solidFill>
                  <a:srgbClr val="009051"/>
                </a:solidFill>
              </a:rPr>
              <a:t>A</a:t>
            </a:r>
            <a:r>
              <a:rPr lang="en-US" sz="7200" baseline="-25000" dirty="0">
                <a:solidFill>
                  <a:srgbClr val="009051"/>
                </a:solidFill>
              </a:rPr>
              <a:t>c</a:t>
            </a:r>
            <a:r>
              <a:rPr lang="en-US" sz="7200" dirty="0">
                <a:solidFill>
                  <a:srgbClr val="009051"/>
                </a:solidFill>
              </a:rPr>
              <a:t> = </a:t>
            </a:r>
            <a:r>
              <a:rPr lang="en-US" sz="7200" i="1" dirty="0">
                <a:solidFill>
                  <a:srgbClr val="009051"/>
                </a:solidFill>
              </a:rPr>
              <a:t>f</a:t>
            </a:r>
            <a:r>
              <a:rPr lang="en-US" sz="7200" dirty="0">
                <a:solidFill>
                  <a:srgbClr val="009051"/>
                </a:solidFill>
              </a:rPr>
              <a:t>{</a:t>
            </a:r>
            <a:r>
              <a:rPr lang="en-US" sz="7200" i="1" dirty="0" err="1">
                <a:solidFill>
                  <a:srgbClr val="009051"/>
                </a:solidFill>
              </a:rPr>
              <a:t>V</a:t>
            </a:r>
            <a:r>
              <a:rPr lang="en-US" sz="7200" baseline="-25000" dirty="0" err="1">
                <a:solidFill>
                  <a:srgbClr val="009051"/>
                </a:solidFill>
              </a:rPr>
              <a:t>cmax</a:t>
            </a:r>
            <a:r>
              <a:rPr lang="en-US" sz="7200" dirty="0">
                <a:solidFill>
                  <a:srgbClr val="009051"/>
                </a:solidFill>
              </a:rPr>
              <a:t>, T, CO</a:t>
            </a:r>
            <a:r>
              <a:rPr lang="en-US" sz="7200" baseline="-25000" dirty="0">
                <a:solidFill>
                  <a:srgbClr val="009051"/>
                </a:solidFill>
              </a:rPr>
              <a:t>2</a:t>
            </a:r>
            <a:r>
              <a:rPr lang="en-US" sz="7200" dirty="0">
                <a:solidFill>
                  <a:srgbClr val="009051"/>
                </a:solidFill>
              </a:rPr>
              <a:t>}</a:t>
            </a:r>
            <a:endParaRPr lang="en-US" sz="7200" i="1" dirty="0">
              <a:solidFill>
                <a:srgbClr val="009051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F4B63BB0-3431-7F41-B60C-2A55689F64B3}"/>
              </a:ext>
            </a:extLst>
          </p:cNvPr>
          <p:cNvSpPr txBox="1"/>
          <p:nvPr/>
        </p:nvSpPr>
        <p:spPr>
          <a:xfrm>
            <a:off x="10285324" y="6488668"/>
            <a:ext cx="1906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DA72C6C-1DC1-9F4E-AF49-4837DD1925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Autofit/>
          </a:bodyPr>
          <a:lstStyle/>
          <a:p>
            <a:r>
              <a:rPr lang="en-US" sz="3600" dirty="0"/>
              <a:t>Optimally: </a:t>
            </a:r>
            <a:br>
              <a:rPr lang="en-US" sz="3600" dirty="0"/>
            </a:br>
            <a:r>
              <a:rPr lang="en-US" sz="3600" dirty="0"/>
              <a:t>electron transport-limited (</a:t>
            </a:r>
            <a:r>
              <a:rPr lang="en-US" sz="3600" i="1" dirty="0" err="1"/>
              <a:t>A</a:t>
            </a:r>
            <a:r>
              <a:rPr lang="en-US" sz="3600" baseline="-25000" dirty="0" err="1"/>
              <a:t>j</a:t>
            </a:r>
            <a:r>
              <a:rPr lang="en-US" sz="3600" dirty="0"/>
              <a:t>) = Rubisco-limited (</a:t>
            </a:r>
            <a:r>
              <a:rPr lang="en-US" sz="3600" i="1" dirty="0"/>
              <a:t>A</a:t>
            </a:r>
            <a:r>
              <a:rPr lang="en-US" sz="3600" baseline="-25000" dirty="0"/>
              <a:t>c</a:t>
            </a:r>
            <a:r>
              <a:rPr lang="en-US" sz="3600" dirty="0"/>
              <a:t>)</a:t>
            </a:r>
            <a:endParaRPr lang="en-US" sz="36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77463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61122" y="943080"/>
            <a:ext cx="1115015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i="1" dirty="0">
                <a:solidFill>
                  <a:srgbClr val="009051"/>
                </a:solidFill>
              </a:rPr>
              <a:t>Can rearrange the formulas to solve for acclimated traits</a:t>
            </a:r>
            <a:endParaRPr lang="en-US" sz="7200" dirty="0">
              <a:solidFill>
                <a:srgbClr val="009051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F4B63BB0-3431-7F41-B60C-2A55689F64B3}"/>
              </a:ext>
            </a:extLst>
          </p:cNvPr>
          <p:cNvSpPr txBox="1"/>
          <p:nvPr/>
        </p:nvSpPr>
        <p:spPr>
          <a:xfrm>
            <a:off x="10285324" y="6488668"/>
            <a:ext cx="1906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ABCFF91-2175-8C45-809C-E83F24AA7BD9}"/>
              </a:ext>
            </a:extLst>
          </p:cNvPr>
          <p:cNvSpPr txBox="1"/>
          <p:nvPr/>
        </p:nvSpPr>
        <p:spPr>
          <a:xfrm>
            <a:off x="4182576" y="3300375"/>
            <a:ext cx="3507242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i="1" dirty="0" err="1">
                <a:solidFill>
                  <a:schemeClr val="accent1">
                    <a:lumMod val="50000"/>
                  </a:schemeClr>
                </a:solidFill>
              </a:rPr>
              <a:t>V</a:t>
            </a:r>
            <a:r>
              <a:rPr lang="en-US" sz="6600" baseline="-25000" dirty="0" err="1">
                <a:solidFill>
                  <a:schemeClr val="accent1">
                    <a:lumMod val="50000"/>
                  </a:schemeClr>
                </a:solidFill>
              </a:rPr>
              <a:t>cmax</a:t>
            </a:r>
            <a:r>
              <a:rPr lang="en-US" sz="6600" dirty="0">
                <a:solidFill>
                  <a:schemeClr val="accent1">
                    <a:lumMod val="50000"/>
                  </a:schemeClr>
                </a:solidFill>
              </a:rPr>
              <a:t> </a:t>
            </a:r>
          </a:p>
          <a:p>
            <a:pPr algn="ctr"/>
            <a:r>
              <a:rPr lang="en-US" sz="6600" i="1" dirty="0" err="1">
                <a:solidFill>
                  <a:schemeClr val="accent1">
                    <a:lumMod val="50000"/>
                  </a:schemeClr>
                </a:solidFill>
              </a:rPr>
              <a:t>J</a:t>
            </a:r>
            <a:r>
              <a:rPr lang="en-US" sz="6600" baseline="-25000" dirty="0" err="1">
                <a:solidFill>
                  <a:schemeClr val="accent1">
                    <a:lumMod val="50000"/>
                  </a:schemeClr>
                </a:solidFill>
              </a:rPr>
              <a:t>max</a:t>
            </a:r>
            <a:r>
              <a:rPr lang="en-US" sz="6600" dirty="0">
                <a:solidFill>
                  <a:schemeClr val="accent1">
                    <a:lumMod val="50000"/>
                  </a:schemeClr>
                </a:solidFill>
              </a:rPr>
              <a:t> </a:t>
            </a:r>
          </a:p>
          <a:p>
            <a:pPr algn="ctr"/>
            <a:r>
              <a:rPr lang="en-US" sz="6600" i="1" dirty="0" err="1">
                <a:solidFill>
                  <a:schemeClr val="accent1">
                    <a:lumMod val="50000"/>
                  </a:schemeClr>
                </a:solidFill>
              </a:rPr>
              <a:t>V</a:t>
            </a:r>
            <a:r>
              <a:rPr lang="en-US" sz="6600" baseline="-25000" dirty="0" err="1">
                <a:solidFill>
                  <a:schemeClr val="accent1">
                    <a:lumMod val="50000"/>
                  </a:schemeClr>
                </a:solidFill>
              </a:rPr>
              <a:t>pmax</a:t>
            </a:r>
            <a:r>
              <a:rPr lang="en-US" sz="6600" dirty="0">
                <a:solidFill>
                  <a:schemeClr val="accent1">
                    <a:lumMod val="50000"/>
                  </a:schemeClr>
                </a:solidFill>
              </a:rPr>
              <a:t> (C4)</a:t>
            </a:r>
          </a:p>
        </p:txBody>
      </p:sp>
    </p:spTree>
    <p:extLst>
      <p:ext uri="{BB962C8B-B14F-4D97-AF65-F5344CB8AC3E}">
        <p14:creationId xmlns:p14="http://schemas.microsoft.com/office/powerpoint/2010/main" val="12371045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F4B63BB0-3431-7F41-B60C-2A55689F64B3}"/>
              </a:ext>
            </a:extLst>
          </p:cNvPr>
          <p:cNvSpPr txBox="1"/>
          <p:nvPr/>
        </p:nvSpPr>
        <p:spPr>
          <a:xfrm>
            <a:off x="10285324" y="6488668"/>
            <a:ext cx="1906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ABCFF91-2175-8C45-809C-E83F24AA7BD9}"/>
              </a:ext>
            </a:extLst>
          </p:cNvPr>
          <p:cNvSpPr txBox="1"/>
          <p:nvPr/>
        </p:nvSpPr>
        <p:spPr>
          <a:xfrm>
            <a:off x="259932" y="1913932"/>
            <a:ext cx="3507242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i="1" dirty="0" err="1">
                <a:solidFill>
                  <a:schemeClr val="accent1">
                    <a:lumMod val="50000"/>
                  </a:schemeClr>
                </a:solidFill>
              </a:rPr>
              <a:t>V</a:t>
            </a:r>
            <a:r>
              <a:rPr lang="en-US" sz="6600" baseline="-25000" dirty="0" err="1">
                <a:solidFill>
                  <a:schemeClr val="accent1">
                    <a:lumMod val="50000"/>
                  </a:schemeClr>
                </a:solidFill>
              </a:rPr>
              <a:t>cmax</a:t>
            </a:r>
            <a:r>
              <a:rPr lang="en-US" sz="6600" dirty="0">
                <a:solidFill>
                  <a:schemeClr val="accent1">
                    <a:lumMod val="50000"/>
                  </a:schemeClr>
                </a:solidFill>
              </a:rPr>
              <a:t> </a:t>
            </a:r>
          </a:p>
          <a:p>
            <a:pPr algn="ctr"/>
            <a:r>
              <a:rPr lang="en-US" sz="6600" i="1" dirty="0" err="1">
                <a:solidFill>
                  <a:schemeClr val="accent1">
                    <a:lumMod val="50000"/>
                  </a:schemeClr>
                </a:solidFill>
              </a:rPr>
              <a:t>J</a:t>
            </a:r>
            <a:r>
              <a:rPr lang="en-US" sz="6600" baseline="-25000" dirty="0" err="1">
                <a:solidFill>
                  <a:schemeClr val="accent1">
                    <a:lumMod val="50000"/>
                  </a:schemeClr>
                </a:solidFill>
              </a:rPr>
              <a:t>max</a:t>
            </a:r>
            <a:r>
              <a:rPr lang="en-US" sz="6600" dirty="0">
                <a:solidFill>
                  <a:schemeClr val="accent1">
                    <a:lumMod val="50000"/>
                  </a:schemeClr>
                </a:solidFill>
              </a:rPr>
              <a:t> </a:t>
            </a:r>
          </a:p>
          <a:p>
            <a:pPr algn="ctr"/>
            <a:r>
              <a:rPr lang="en-US" sz="6600" i="1" dirty="0" err="1">
                <a:solidFill>
                  <a:schemeClr val="accent1">
                    <a:lumMod val="50000"/>
                  </a:schemeClr>
                </a:solidFill>
              </a:rPr>
              <a:t>V</a:t>
            </a:r>
            <a:r>
              <a:rPr lang="en-US" sz="6600" baseline="-25000" dirty="0" err="1">
                <a:solidFill>
                  <a:schemeClr val="accent1">
                    <a:lumMod val="50000"/>
                  </a:schemeClr>
                </a:solidFill>
              </a:rPr>
              <a:t>pmax</a:t>
            </a:r>
            <a:r>
              <a:rPr lang="en-US" sz="6600" dirty="0">
                <a:solidFill>
                  <a:schemeClr val="accent1">
                    <a:lumMod val="50000"/>
                  </a:schemeClr>
                </a:solidFill>
              </a:rPr>
              <a:t> (C4)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5AE5C7B-E758-D54C-B0BE-50F21A579343}"/>
              </a:ext>
            </a:extLst>
          </p:cNvPr>
          <p:cNvSpPr/>
          <p:nvPr/>
        </p:nvSpPr>
        <p:spPr>
          <a:xfrm>
            <a:off x="3882887" y="2920809"/>
            <a:ext cx="810546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400" dirty="0">
                <a:solidFill>
                  <a:schemeClr val="accent1">
                    <a:lumMod val="50000"/>
                  </a:schemeClr>
                </a:solidFill>
              </a:rPr>
              <a:t>= </a:t>
            </a:r>
            <a:r>
              <a:rPr lang="en-US" sz="5400" i="1" dirty="0">
                <a:solidFill>
                  <a:schemeClr val="accent1">
                    <a:lumMod val="50000"/>
                  </a:schemeClr>
                </a:solidFill>
              </a:rPr>
              <a:t>f</a:t>
            </a:r>
            <a:r>
              <a:rPr lang="en-US" sz="5400" dirty="0">
                <a:solidFill>
                  <a:schemeClr val="accent1">
                    <a:lumMod val="50000"/>
                  </a:schemeClr>
                </a:solidFill>
              </a:rPr>
              <a:t>{</a:t>
            </a:r>
            <a:r>
              <a:rPr lang="en-US" sz="5400" i="1" dirty="0">
                <a:solidFill>
                  <a:schemeClr val="accent1">
                    <a:lumMod val="50000"/>
                  </a:schemeClr>
                </a:solidFill>
              </a:rPr>
              <a:t>average </a:t>
            </a:r>
            <a:r>
              <a:rPr lang="en-US" sz="5400" i="1" dirty="0" err="1">
                <a:solidFill>
                  <a:schemeClr val="accent1">
                    <a:lumMod val="50000"/>
                  </a:schemeClr>
                </a:solidFill>
              </a:rPr>
              <a:t>env</a:t>
            </a:r>
            <a:r>
              <a:rPr lang="en-US" sz="5400" i="1" dirty="0">
                <a:solidFill>
                  <a:schemeClr val="accent1">
                    <a:lumMod val="50000"/>
                  </a:schemeClr>
                </a:solidFill>
              </a:rPr>
              <a:t>. conditions</a:t>
            </a:r>
            <a:r>
              <a:rPr lang="en-US" sz="5400" dirty="0">
                <a:solidFill>
                  <a:schemeClr val="accent1">
                    <a:lumMod val="50000"/>
                  </a:schemeClr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0341226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3971FAA-F34F-8648-88F4-1ECC30C0B0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3890" y="982392"/>
            <a:ext cx="5145936" cy="529437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AF285EF-B54B-EC47-979F-5BC743D49492}"/>
              </a:ext>
            </a:extLst>
          </p:cNvPr>
          <p:cNvSpPr txBox="1"/>
          <p:nvPr/>
        </p:nvSpPr>
        <p:spPr>
          <a:xfrm>
            <a:off x="7942997" y="2129051"/>
            <a:ext cx="375313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 err="1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</a:t>
            </a:r>
            <a:r>
              <a:rPr lang="en-US" sz="3600" baseline="-25000" dirty="0" err="1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cmax</a:t>
            </a:r>
            <a:r>
              <a:rPr lang="en-US" sz="3600" dirty="0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increases with light because of greater electron transport</a:t>
            </a:r>
            <a:endParaRPr lang="en-US" sz="360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7A5F097-E421-C649-9E6F-8111908FCA4A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B75E9AA-44B1-A949-AC0C-E602E8BE329D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8079299A-9300-264F-80F4-AF69880B44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72136AD6-3EA3-8A4F-A6B5-745C8B4C2B92}"/>
              </a:ext>
            </a:extLst>
          </p:cNvPr>
          <p:cNvSpPr txBox="1"/>
          <p:nvPr/>
        </p:nvSpPr>
        <p:spPr>
          <a:xfrm>
            <a:off x="10285324" y="6488668"/>
            <a:ext cx="1906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</a:t>
            </a:r>
          </a:p>
        </p:txBody>
      </p:sp>
    </p:spTree>
    <p:extLst>
      <p:ext uri="{BB962C8B-B14F-4D97-AF65-F5344CB8AC3E}">
        <p14:creationId xmlns:p14="http://schemas.microsoft.com/office/powerpoint/2010/main" val="40606311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6BA4DFA-03A2-6947-AE93-EAC9C5E395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3276" y="983024"/>
            <a:ext cx="5145936" cy="529437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AF285EF-B54B-EC47-979F-5BC743D49492}"/>
              </a:ext>
            </a:extLst>
          </p:cNvPr>
          <p:cNvSpPr txBox="1"/>
          <p:nvPr/>
        </p:nvSpPr>
        <p:spPr>
          <a:xfrm>
            <a:off x="7942997" y="2129051"/>
            <a:ext cx="375313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 err="1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</a:t>
            </a:r>
            <a:r>
              <a:rPr lang="en-US" sz="3600" baseline="-25000" dirty="0" err="1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cmax</a:t>
            </a:r>
            <a:r>
              <a:rPr lang="en-US" sz="3600" dirty="0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increases with temperature because of greater electron transport and photorespiration</a:t>
            </a:r>
            <a:endParaRPr lang="en-US" sz="360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45BD37F-49AE-7A43-92F5-2129F743A422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840F522-0207-9C47-94C3-14AE46BA26F8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0C2D917-37CA-5F4F-B777-948A129519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60DB91A7-4EDB-D54C-9B82-8C001F3BE23B}"/>
              </a:ext>
            </a:extLst>
          </p:cNvPr>
          <p:cNvSpPr txBox="1"/>
          <p:nvPr/>
        </p:nvSpPr>
        <p:spPr>
          <a:xfrm>
            <a:off x="10285324" y="6488668"/>
            <a:ext cx="1906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</a:t>
            </a:r>
          </a:p>
        </p:txBody>
      </p:sp>
    </p:spTree>
    <p:extLst>
      <p:ext uri="{BB962C8B-B14F-4D97-AF65-F5344CB8AC3E}">
        <p14:creationId xmlns:p14="http://schemas.microsoft.com/office/powerpoint/2010/main" val="2240389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FC230C96-59EC-494E-8A4A-1CAFAC620D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3890" y="982392"/>
            <a:ext cx="5145936" cy="529437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AF285EF-B54B-EC47-979F-5BC743D49492}"/>
              </a:ext>
            </a:extLst>
          </p:cNvPr>
          <p:cNvSpPr txBox="1"/>
          <p:nvPr/>
        </p:nvSpPr>
        <p:spPr>
          <a:xfrm>
            <a:off x="7942997" y="2129051"/>
            <a:ext cx="375313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 err="1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</a:t>
            </a:r>
            <a:r>
              <a:rPr lang="en-US" sz="3600" baseline="-25000" dirty="0" err="1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cmax</a:t>
            </a:r>
            <a:r>
              <a:rPr lang="en-US" sz="3600" dirty="0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increases with VPD because of lower stomatal conductance</a:t>
            </a:r>
            <a:endParaRPr lang="en-US" sz="3600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4623016-713A-AF47-9BB9-639483E221F5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F5A146D-1A3F-BA49-9B51-DC8F5139D465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B2431006-4C04-004C-B39B-4F53BBA99C7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725E9AE7-1E75-5144-A76A-5EB327563D1C}"/>
              </a:ext>
            </a:extLst>
          </p:cNvPr>
          <p:cNvSpPr txBox="1"/>
          <p:nvPr/>
        </p:nvSpPr>
        <p:spPr>
          <a:xfrm>
            <a:off x="10285324" y="6488668"/>
            <a:ext cx="1906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</a:t>
            </a:r>
          </a:p>
        </p:txBody>
      </p:sp>
    </p:spTree>
    <p:extLst>
      <p:ext uri="{BB962C8B-B14F-4D97-AF65-F5344CB8AC3E}">
        <p14:creationId xmlns:p14="http://schemas.microsoft.com/office/powerpoint/2010/main" val="12070756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Photosynthetic acclimation is ubiquitous and well known…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6233" y="2829687"/>
            <a:ext cx="4469984" cy="259154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b="16589"/>
          <a:stretch/>
        </p:blipFill>
        <p:spPr>
          <a:xfrm>
            <a:off x="8211671" y="2829687"/>
            <a:ext cx="3617259" cy="24012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905" y="2829687"/>
            <a:ext cx="3752328" cy="230104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03905" y="2354520"/>
            <a:ext cx="25032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11893"/>
                </a:solidFill>
              </a:rPr>
              <a:t>CO</a:t>
            </a:r>
            <a:r>
              <a:rPr lang="en-US" sz="2400" baseline="-25000" dirty="0">
                <a:solidFill>
                  <a:srgbClr val="011893"/>
                </a:solidFill>
              </a:rPr>
              <a:t>2</a:t>
            </a:r>
            <a:r>
              <a:rPr lang="en-US" sz="2400" dirty="0">
                <a:solidFill>
                  <a:srgbClr val="011893"/>
                </a:solidFill>
              </a:rPr>
              <a:t>: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 err="1"/>
              <a:t>Bazzaz</a:t>
            </a:r>
            <a:r>
              <a:rPr lang="en-US" sz="2400" dirty="0"/>
              <a:t> (1990)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202164" y="2354519"/>
            <a:ext cx="31146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11893"/>
                </a:solidFill>
              </a:rPr>
              <a:t>Light: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/>
              <a:t>Boardman (1977)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426217" y="2013421"/>
            <a:ext cx="35954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11893"/>
                </a:solidFill>
              </a:rPr>
              <a:t>Temperature: </a:t>
            </a:r>
            <a:r>
              <a:rPr lang="en-US" sz="2400" dirty="0"/>
              <a:t>Berry &amp; </a:t>
            </a:r>
            <a:r>
              <a:rPr lang="en-US" sz="2400" dirty="0" err="1"/>
              <a:t>Björkman</a:t>
            </a:r>
            <a:r>
              <a:rPr lang="en-US" sz="2400" dirty="0"/>
              <a:t> (1980)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11" name="TextBox 10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635492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74FFD041-DAF7-CC4E-AA52-C38203F20F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3890" y="982392"/>
            <a:ext cx="5145936" cy="529437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AF285EF-B54B-EC47-979F-5BC743D49492}"/>
              </a:ext>
            </a:extLst>
          </p:cNvPr>
          <p:cNvSpPr txBox="1"/>
          <p:nvPr/>
        </p:nvSpPr>
        <p:spPr>
          <a:xfrm>
            <a:off x="7942997" y="2129051"/>
            <a:ext cx="375313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 err="1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</a:t>
            </a:r>
            <a:r>
              <a:rPr lang="en-US" sz="3600" baseline="-25000" dirty="0" err="1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cmax</a:t>
            </a:r>
            <a:r>
              <a:rPr lang="en-US" sz="3600" dirty="0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decreases with CO</a:t>
            </a:r>
            <a:r>
              <a:rPr lang="en-US" sz="3600" baseline="-25000" dirty="0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3600" dirty="0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because of greater CO</a:t>
            </a:r>
            <a:r>
              <a:rPr lang="en-US" sz="3600" baseline="-25000" dirty="0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3600" dirty="0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in the leaf</a:t>
            </a:r>
            <a:endParaRPr lang="en-US" sz="3600" baseline="-2500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60BE83B-F90C-5142-8D18-4121C10ADD7D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8F9E959-63A5-284A-9255-20D012AF8E29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3279E901-E7DE-5042-9016-20BF71D3443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0F87108-7FDE-9645-A50D-9398ED0AF675}"/>
              </a:ext>
            </a:extLst>
          </p:cNvPr>
          <p:cNvSpPr txBox="1"/>
          <p:nvPr/>
        </p:nvSpPr>
        <p:spPr>
          <a:xfrm>
            <a:off x="10285324" y="6488668"/>
            <a:ext cx="1906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E020A7F-0314-7C40-A7EB-6E0083D5B0D6}"/>
              </a:ext>
            </a:extLst>
          </p:cNvPr>
          <p:cNvSpPr/>
          <p:nvPr/>
        </p:nvSpPr>
        <p:spPr>
          <a:xfrm>
            <a:off x="4424082" y="5795682"/>
            <a:ext cx="954742" cy="48108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(ppm)</a:t>
            </a:r>
          </a:p>
        </p:txBody>
      </p:sp>
    </p:spTree>
    <p:extLst>
      <p:ext uri="{BB962C8B-B14F-4D97-AF65-F5344CB8AC3E}">
        <p14:creationId xmlns:p14="http://schemas.microsoft.com/office/powerpoint/2010/main" val="5412264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811306" y="579639"/>
            <a:ext cx="10515600" cy="87200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Global, optimally acclimated traits!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0BFF4907-D727-8F41-B448-D51133943C0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53338" y="1308979"/>
            <a:ext cx="10551658" cy="518084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EDA168A-489C-6D48-8A55-9711CBFEFC31}"/>
              </a:ext>
            </a:extLst>
          </p:cNvPr>
          <p:cNvSpPr txBox="1"/>
          <p:nvPr/>
        </p:nvSpPr>
        <p:spPr>
          <a:xfrm>
            <a:off x="10285324" y="6488668"/>
            <a:ext cx="1906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</a:t>
            </a:r>
          </a:p>
        </p:txBody>
      </p:sp>
    </p:spTree>
    <p:extLst>
      <p:ext uri="{BB962C8B-B14F-4D97-AF65-F5344CB8AC3E}">
        <p14:creationId xmlns:p14="http://schemas.microsoft.com/office/powerpoint/2010/main" val="38765784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02DD31-CAD1-8E43-B9A3-D93384BD4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3140558"/>
          </a:xfrm>
        </p:spPr>
        <p:txBody>
          <a:bodyPr>
            <a:normAutofit fontScale="90000"/>
          </a:bodyPr>
          <a:lstStyle/>
          <a:p>
            <a:r>
              <a:rPr lang="en-US" dirty="0"/>
              <a:t>Important note: least-cost optimality model adds no free parameters to Farquhar model and dynamically predicts most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1B6AD6F-526D-7D4D-8111-8BFB6FF9AA84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A8DFB99-1314-B045-9883-24F0D82E318A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E521228-B7E0-C048-A505-33A9DB2F0B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151837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02DD31-CAD1-8E43-B9A3-D93384BD45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Important note: </a:t>
            </a:r>
            <a:r>
              <a:rPr lang="en-US" dirty="0">
                <a:solidFill>
                  <a:srgbClr val="002060"/>
                </a:solidFill>
              </a:rPr>
              <a:t>adds acclimation, while reducing parametric uncertainty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1B6AD6F-526D-7D4D-8111-8BFB6FF9AA84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A8DFB99-1314-B045-9883-24F0D82E318A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E521228-B7E0-C048-A505-33A9DB2F0B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126031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4B6B-C4A2-D646-BE50-AD37152B7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11893"/>
                </a:solidFill>
              </a:rPr>
              <a:t>Let’s run a model out into the future!</a:t>
            </a: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5807368-587D-D34F-A994-907F2E8C440D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C1F13F8-6C7C-3146-8EA6-5F016E86471A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AF9BD03-72C0-F64E-A72A-829B1A4A0A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A34D8048-DB0D-EC4D-AB09-F63C32866E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7965" y="4562475"/>
            <a:ext cx="6883400" cy="1397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84ADD4B-6CD3-A640-88A8-03A5A5AD63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7466" y="5139704"/>
            <a:ext cx="1524000" cy="1524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6C0EF8D-B8FF-4D47-B815-38E6D3C8AE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4350" y="5145088"/>
            <a:ext cx="1524000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6541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28869-8FF7-4543-B58D-0618C478D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Photosynthesis increases in future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F31092A-B799-634A-BFF6-63FC2190691F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40B93AA-9540-2549-AA31-8885301C22FF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DBB2387-7B38-6943-ADE8-B2E5A70E26F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1182B0B5-A3ED-A241-9C54-6816DCD3A84B}"/>
              </a:ext>
            </a:extLst>
          </p:cNvPr>
          <p:cNvSpPr txBox="1"/>
          <p:nvPr/>
        </p:nvSpPr>
        <p:spPr>
          <a:xfrm>
            <a:off x="10089565" y="6488668"/>
            <a:ext cx="2102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(in prep)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002664-493E-564F-91D5-99B2C5F6B6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0274" y="1804873"/>
            <a:ext cx="4911451" cy="505312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DA1B40A-FAD6-1241-B79F-3F7C83870600}"/>
              </a:ext>
            </a:extLst>
          </p:cNvPr>
          <p:cNvSpPr txBox="1"/>
          <p:nvPr/>
        </p:nvSpPr>
        <p:spPr>
          <a:xfrm>
            <a:off x="8524687" y="2285601"/>
            <a:ext cx="3400483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/>
              <a:t>Net Photosynthesis</a:t>
            </a:r>
          </a:p>
        </p:txBody>
      </p:sp>
    </p:spTree>
    <p:extLst>
      <p:ext uri="{BB962C8B-B14F-4D97-AF65-F5344CB8AC3E}">
        <p14:creationId xmlns:p14="http://schemas.microsoft.com/office/powerpoint/2010/main" val="5405561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28869-8FF7-4543-B58D-0618C478D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Photosynthesis increases in future </a:t>
            </a:r>
            <a:br>
              <a:rPr lang="en-US" dirty="0"/>
            </a:br>
            <a:r>
              <a:rPr lang="en-US" dirty="0">
                <a:solidFill>
                  <a:srgbClr val="011893"/>
                </a:solidFill>
              </a:rPr>
              <a:t>(at lower nutrient use)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E3A9A4C-55CF-E14C-A1FD-272A03DA8D28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0DF5217-A703-7B45-B650-3F7EEFA5834C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4538A7F-7374-C940-B34F-93D34D6DFD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0F76CD3E-CCBD-3B4A-A73B-94C6CA7ECE6B}"/>
              </a:ext>
            </a:extLst>
          </p:cNvPr>
          <p:cNvSpPr txBox="1"/>
          <p:nvPr/>
        </p:nvSpPr>
        <p:spPr>
          <a:xfrm>
            <a:off x="10089565" y="6488668"/>
            <a:ext cx="2102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(in prep)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53BC23B-E3DA-FE44-B490-176DF36E8D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0274" y="1804872"/>
            <a:ext cx="4911451" cy="505312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EE3A94D-2FD4-AD4F-A6FE-F99B4EB27ADC}"/>
              </a:ext>
            </a:extLst>
          </p:cNvPr>
          <p:cNvSpPr txBox="1"/>
          <p:nvPr/>
        </p:nvSpPr>
        <p:spPr>
          <a:xfrm>
            <a:off x="8524687" y="2285601"/>
            <a:ext cx="3400483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/>
              <a:t>Net Photosynthesis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41331F-F234-F24C-A17C-7DFBA6F7EC5D}"/>
              </a:ext>
            </a:extLst>
          </p:cNvPr>
          <p:cNvSpPr txBox="1"/>
          <p:nvPr/>
        </p:nvSpPr>
        <p:spPr>
          <a:xfrm>
            <a:off x="8524686" y="5562502"/>
            <a:ext cx="2434064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9300"/>
                </a:solidFill>
              </a:rPr>
              <a:t>Leaf Nitrogen</a:t>
            </a:r>
          </a:p>
        </p:txBody>
      </p:sp>
    </p:spTree>
    <p:extLst>
      <p:ext uri="{BB962C8B-B14F-4D97-AF65-F5344CB8AC3E}">
        <p14:creationId xmlns:p14="http://schemas.microsoft.com/office/powerpoint/2010/main" val="28793523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20CA7-8E49-7F41-827D-8A6608DC4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Leaf N declines due to warming and eCO</a:t>
            </a:r>
            <a:r>
              <a:rPr lang="en-US" baseline="-25000" dirty="0"/>
              <a:t>2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707F8AD-F292-5E43-A0FD-BC1A9BFCBA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3370" y="1690688"/>
            <a:ext cx="5641054" cy="479798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566C67D-A319-E547-9626-ABC6D8056FF2}"/>
              </a:ext>
            </a:extLst>
          </p:cNvPr>
          <p:cNvSpPr txBox="1"/>
          <p:nvPr/>
        </p:nvSpPr>
        <p:spPr>
          <a:xfrm>
            <a:off x="9452019" y="6488668"/>
            <a:ext cx="2739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&amp; Keenan (in review)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E0E303F-92E9-5E45-B853-47AC203A1C89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4E778D5-A9FB-4B46-B5F0-87EB6ED14C13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73A5EB9-D7B5-9D44-8098-06CDA2B97B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968129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28869-8FF7-4543-B58D-0618C478D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Photosynthesis increases in future </a:t>
            </a:r>
            <a:br>
              <a:rPr lang="en-US" dirty="0"/>
            </a:br>
            <a:r>
              <a:rPr lang="en-US" dirty="0">
                <a:solidFill>
                  <a:srgbClr val="011893"/>
                </a:solidFill>
              </a:rPr>
              <a:t>(at lower nutrient use)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E3A9A4C-55CF-E14C-A1FD-272A03DA8D28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0DF5217-A703-7B45-B650-3F7EEFA5834C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4538A7F-7374-C940-B34F-93D34D6DFD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0F76CD3E-CCBD-3B4A-A73B-94C6CA7ECE6B}"/>
              </a:ext>
            </a:extLst>
          </p:cNvPr>
          <p:cNvSpPr txBox="1"/>
          <p:nvPr/>
        </p:nvSpPr>
        <p:spPr>
          <a:xfrm>
            <a:off x="10089565" y="6488668"/>
            <a:ext cx="2102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(in prep)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53BC23B-E3DA-FE44-B490-176DF36E8D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0274" y="1804872"/>
            <a:ext cx="4911451" cy="505312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EE3A94D-2FD4-AD4F-A6FE-F99B4EB27ADC}"/>
              </a:ext>
            </a:extLst>
          </p:cNvPr>
          <p:cNvSpPr txBox="1"/>
          <p:nvPr/>
        </p:nvSpPr>
        <p:spPr>
          <a:xfrm>
            <a:off x="8524687" y="2285601"/>
            <a:ext cx="3400483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/>
              <a:t>Net Photosynthesis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41331F-F234-F24C-A17C-7DFBA6F7EC5D}"/>
              </a:ext>
            </a:extLst>
          </p:cNvPr>
          <p:cNvSpPr txBox="1"/>
          <p:nvPr/>
        </p:nvSpPr>
        <p:spPr>
          <a:xfrm>
            <a:off x="8524686" y="5562502"/>
            <a:ext cx="2434064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9300"/>
                </a:solidFill>
              </a:rPr>
              <a:t>Leaf Nitrogen</a:t>
            </a:r>
          </a:p>
        </p:txBody>
      </p:sp>
    </p:spTree>
    <p:extLst>
      <p:ext uri="{BB962C8B-B14F-4D97-AF65-F5344CB8AC3E}">
        <p14:creationId xmlns:p14="http://schemas.microsoft.com/office/powerpoint/2010/main" val="17101696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28869-8FF7-4543-B58D-0618C478D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Photosynthesis increases in future </a:t>
            </a:r>
            <a:br>
              <a:rPr lang="en-US" dirty="0"/>
            </a:br>
            <a:r>
              <a:rPr lang="en-US" dirty="0">
                <a:solidFill>
                  <a:srgbClr val="011893"/>
                </a:solidFill>
              </a:rPr>
              <a:t>(at lower nutrient use)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E3A9A4C-55CF-E14C-A1FD-272A03DA8D28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0DF5217-A703-7B45-B650-3F7EEFA5834C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4538A7F-7374-C940-B34F-93D34D6DFD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0F76CD3E-CCBD-3B4A-A73B-94C6CA7ECE6B}"/>
              </a:ext>
            </a:extLst>
          </p:cNvPr>
          <p:cNvSpPr txBox="1"/>
          <p:nvPr/>
        </p:nvSpPr>
        <p:spPr>
          <a:xfrm>
            <a:off x="10089565" y="6488668"/>
            <a:ext cx="2102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(in prep)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53BC23B-E3DA-FE44-B490-176DF36E8D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0274" y="1804872"/>
            <a:ext cx="4911451" cy="505312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EE3A94D-2FD4-AD4F-A6FE-F99B4EB27ADC}"/>
              </a:ext>
            </a:extLst>
          </p:cNvPr>
          <p:cNvSpPr txBox="1"/>
          <p:nvPr/>
        </p:nvSpPr>
        <p:spPr>
          <a:xfrm>
            <a:off x="8524687" y="2285601"/>
            <a:ext cx="3400483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/>
              <a:t>Net Photosynthesis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41331F-F234-F24C-A17C-7DFBA6F7EC5D}"/>
              </a:ext>
            </a:extLst>
          </p:cNvPr>
          <p:cNvSpPr txBox="1"/>
          <p:nvPr/>
        </p:nvSpPr>
        <p:spPr>
          <a:xfrm>
            <a:off x="8524686" y="5562502"/>
            <a:ext cx="2434064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9300"/>
                </a:solidFill>
              </a:rPr>
              <a:t>Leaf Nitrogen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D3ADDD8-61C9-834F-B584-C4E045602D58}"/>
              </a:ext>
            </a:extLst>
          </p:cNvPr>
          <p:cNvSpPr txBox="1"/>
          <p:nvPr/>
        </p:nvSpPr>
        <p:spPr>
          <a:xfrm>
            <a:off x="455087" y="2870376"/>
            <a:ext cx="263562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Base ELM shows &lt;5% change in leaf N</a:t>
            </a:r>
          </a:p>
        </p:txBody>
      </p:sp>
    </p:spTree>
    <p:extLst>
      <p:ext uri="{BB962C8B-B14F-4D97-AF65-F5344CB8AC3E}">
        <p14:creationId xmlns:p14="http://schemas.microsoft.com/office/powerpoint/2010/main" val="12299643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…and can possibly impact carbon cycling and climate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11" name="TextBox 10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B9B4194B-748E-4A43-BC8A-5938EB8961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909894"/>
            <a:ext cx="4684929" cy="428363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38C170E-0E82-DE48-8809-BD89FA368FD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997" t="49131" r="49328" b="2402"/>
          <a:stretch/>
        </p:blipFill>
        <p:spPr>
          <a:xfrm>
            <a:off x="5959803" y="1909894"/>
            <a:ext cx="5965367" cy="360940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ECAEF0E-C957-D244-841C-EF9E082C232C}"/>
              </a:ext>
            </a:extLst>
          </p:cNvPr>
          <p:cNvSpPr txBox="1"/>
          <p:nvPr/>
        </p:nvSpPr>
        <p:spPr>
          <a:xfrm>
            <a:off x="9617962" y="6488668"/>
            <a:ext cx="2574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(2017) </a:t>
            </a:r>
            <a:r>
              <a:rPr lang="en-US" i="1" dirty="0"/>
              <a:t>JAMES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F5C5678-E5FD-4C4E-98B0-C48719C5FA09}"/>
              </a:ext>
            </a:extLst>
          </p:cNvPr>
          <p:cNvSpPr txBox="1"/>
          <p:nvPr/>
        </p:nvSpPr>
        <p:spPr>
          <a:xfrm>
            <a:off x="0" y="6488668"/>
            <a:ext cx="4135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(2017) </a:t>
            </a:r>
            <a:r>
              <a:rPr lang="en-US" i="1" dirty="0"/>
              <a:t>Nature Climate Change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97DA35-D2FC-B745-97C2-A48394B37C2B}"/>
              </a:ext>
            </a:extLst>
          </p:cNvPr>
          <p:cNvSpPr txBox="1"/>
          <p:nvPr/>
        </p:nvSpPr>
        <p:spPr>
          <a:xfrm>
            <a:off x="1336029" y="1653594"/>
            <a:ext cx="4405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Acclimation increase future C storage by ~6%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F31473B-A354-F543-A9AE-A2F684F7C008}"/>
              </a:ext>
            </a:extLst>
          </p:cNvPr>
          <p:cNvSpPr txBox="1"/>
          <p:nvPr/>
        </p:nvSpPr>
        <p:spPr>
          <a:xfrm>
            <a:off x="6357111" y="1653594"/>
            <a:ext cx="4498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Acclimation alters future temperature by &gt;1°C</a:t>
            </a:r>
          </a:p>
        </p:txBody>
      </p:sp>
    </p:spTree>
    <p:extLst>
      <p:ext uri="{BB962C8B-B14F-4D97-AF65-F5344CB8AC3E}">
        <p14:creationId xmlns:p14="http://schemas.microsoft.com/office/powerpoint/2010/main" val="37317366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86D63-F532-5741-BDE8-E7B4F7967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this all mean and is it real?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46A617-F324-AE44-B70C-CC512C4F05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64EB7E4-3E15-8F45-80F1-85E5BD2DA693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9241DD-7D69-7949-AE0E-DA9538F8F18C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AF2FA33-6C81-AE4A-BDF9-78E4D9146F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945503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E4EAD-F620-6A4F-B529-73999EB32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typical LSM photosynthesis scheme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9874AD-B073-714F-88ED-5564CAEBF3CF}"/>
              </a:ext>
            </a:extLst>
          </p:cNvPr>
          <p:cNvSpPr txBox="1"/>
          <p:nvPr/>
        </p:nvSpPr>
        <p:spPr>
          <a:xfrm>
            <a:off x="838200" y="4230808"/>
            <a:ext cx="16113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Soil 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99088D-7CEA-C246-B40D-2AF6572DD627}"/>
              </a:ext>
            </a:extLst>
          </p:cNvPr>
          <p:cNvSpPr txBox="1"/>
          <p:nvPr/>
        </p:nvSpPr>
        <p:spPr>
          <a:xfrm>
            <a:off x="4283708" y="4230805"/>
            <a:ext cx="17648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Leaf 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E8E3A8-11D2-9F46-A963-6617717546C9}"/>
              </a:ext>
            </a:extLst>
          </p:cNvPr>
          <p:cNvSpPr txBox="1"/>
          <p:nvPr/>
        </p:nvSpPr>
        <p:spPr>
          <a:xfrm>
            <a:off x="7391240" y="4230805"/>
            <a:ext cx="39625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Photosynthesis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5CEF026-6B6B-394A-B680-45E8DC41B0C5}"/>
              </a:ext>
            </a:extLst>
          </p:cNvPr>
          <p:cNvCxnSpPr>
            <a:stCxn id="4" idx="3"/>
            <a:endCxn id="5" idx="1"/>
          </p:cNvCxnSpPr>
          <p:nvPr/>
        </p:nvCxnSpPr>
        <p:spPr>
          <a:xfrm flipV="1">
            <a:off x="2449539" y="4646304"/>
            <a:ext cx="1834169" cy="3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0A16B0F-D89B-6840-BFC7-AE04371E31B6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6048550" y="4646304"/>
            <a:ext cx="1342690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1674CE5-A4BE-B74D-96BF-AA6ACE71F81E}"/>
              </a:ext>
            </a:extLst>
          </p:cNvPr>
          <p:cNvSpPr txBox="1"/>
          <p:nvPr/>
        </p:nvSpPr>
        <p:spPr>
          <a:xfrm>
            <a:off x="8330953" y="2216887"/>
            <a:ext cx="208313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Climate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AD83720-CB3A-0941-BBB2-7E721EBB99FD}"/>
              </a:ext>
            </a:extLst>
          </p:cNvPr>
          <p:cNvCxnSpPr>
            <a:cxnSpLocks/>
            <a:stCxn id="12" idx="2"/>
            <a:endCxn id="6" idx="0"/>
          </p:cNvCxnSpPr>
          <p:nvPr/>
        </p:nvCxnSpPr>
        <p:spPr>
          <a:xfrm>
            <a:off x="9372520" y="3047884"/>
            <a:ext cx="0" cy="118292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913E846-54ED-4C4C-A43C-817B3CFFCE20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2F26B87-1974-D14E-8F0B-C65291CE614D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EF3418F8-E33D-8C40-B6E1-8E16EB352C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883657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E4EAD-F620-6A4F-B529-73999EB32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Least cost optimality model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E8E3A8-11D2-9F46-A963-6617717546C9}"/>
              </a:ext>
            </a:extLst>
          </p:cNvPr>
          <p:cNvSpPr txBox="1"/>
          <p:nvPr/>
        </p:nvSpPr>
        <p:spPr>
          <a:xfrm>
            <a:off x="7391240" y="4230805"/>
            <a:ext cx="39625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Photosynthesis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1674CE5-A4BE-B74D-96BF-AA6ACE71F81E}"/>
              </a:ext>
            </a:extLst>
          </p:cNvPr>
          <p:cNvSpPr txBox="1"/>
          <p:nvPr/>
        </p:nvSpPr>
        <p:spPr>
          <a:xfrm>
            <a:off x="8330953" y="2216887"/>
            <a:ext cx="208313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Climate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AD83720-CB3A-0941-BBB2-7E721EBB99FD}"/>
              </a:ext>
            </a:extLst>
          </p:cNvPr>
          <p:cNvCxnSpPr>
            <a:cxnSpLocks/>
            <a:stCxn id="12" idx="2"/>
            <a:endCxn id="6" idx="0"/>
          </p:cNvCxnSpPr>
          <p:nvPr/>
        </p:nvCxnSpPr>
        <p:spPr>
          <a:xfrm>
            <a:off x="9372520" y="3047884"/>
            <a:ext cx="0" cy="118292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78C2C659-6442-214A-ACB9-D668DB631E0F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7537051-6A64-3F42-82C5-35B11B53172C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84C19E51-0E3E-184C-BA82-153FAC102A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082231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E4EAD-F620-6A4F-B529-73999EB32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Let’s check this assumption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9874AD-B073-714F-88ED-5564CAEBF3CF}"/>
              </a:ext>
            </a:extLst>
          </p:cNvPr>
          <p:cNvSpPr txBox="1"/>
          <p:nvPr/>
        </p:nvSpPr>
        <p:spPr>
          <a:xfrm>
            <a:off x="838200" y="4230808"/>
            <a:ext cx="16113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Soil 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99088D-7CEA-C246-B40D-2AF6572DD627}"/>
              </a:ext>
            </a:extLst>
          </p:cNvPr>
          <p:cNvSpPr txBox="1"/>
          <p:nvPr/>
        </p:nvSpPr>
        <p:spPr>
          <a:xfrm>
            <a:off x="4283708" y="4230805"/>
            <a:ext cx="17648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Leaf 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E8E3A8-11D2-9F46-A963-6617717546C9}"/>
              </a:ext>
            </a:extLst>
          </p:cNvPr>
          <p:cNvSpPr txBox="1"/>
          <p:nvPr/>
        </p:nvSpPr>
        <p:spPr>
          <a:xfrm>
            <a:off x="7391240" y="4230805"/>
            <a:ext cx="39625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Photosynthesis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5CEF026-6B6B-394A-B680-45E8DC41B0C5}"/>
              </a:ext>
            </a:extLst>
          </p:cNvPr>
          <p:cNvCxnSpPr>
            <a:stCxn id="4" idx="3"/>
            <a:endCxn id="5" idx="1"/>
          </p:cNvCxnSpPr>
          <p:nvPr/>
        </p:nvCxnSpPr>
        <p:spPr>
          <a:xfrm flipV="1">
            <a:off x="2449539" y="4646304"/>
            <a:ext cx="1834169" cy="3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0A16B0F-D89B-6840-BFC7-AE04371E31B6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6048550" y="4646304"/>
            <a:ext cx="1342690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1674CE5-A4BE-B74D-96BF-AA6ACE71F81E}"/>
              </a:ext>
            </a:extLst>
          </p:cNvPr>
          <p:cNvSpPr txBox="1"/>
          <p:nvPr/>
        </p:nvSpPr>
        <p:spPr>
          <a:xfrm>
            <a:off x="8330953" y="2216887"/>
            <a:ext cx="208313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Climate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AD83720-CB3A-0941-BBB2-7E721EBB99FD}"/>
              </a:ext>
            </a:extLst>
          </p:cNvPr>
          <p:cNvCxnSpPr>
            <a:cxnSpLocks/>
            <a:stCxn id="12" idx="2"/>
            <a:endCxn id="6" idx="0"/>
          </p:cNvCxnSpPr>
          <p:nvPr/>
        </p:nvCxnSpPr>
        <p:spPr>
          <a:xfrm>
            <a:off x="9372520" y="3047884"/>
            <a:ext cx="0" cy="118292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998C8197-5E82-4D47-9B11-7FE69CBC67BA}"/>
              </a:ext>
            </a:extLst>
          </p:cNvPr>
          <p:cNvSpPr/>
          <p:nvPr/>
        </p:nvSpPr>
        <p:spPr>
          <a:xfrm>
            <a:off x="365760" y="3853543"/>
            <a:ext cx="11377749" cy="163285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8472FD4-1409-9B40-A79F-09E0935DF81B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67A0E65-B12D-0B4F-8E9A-92C82A2AD836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795628DE-856C-D242-B37A-7ED791860F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507852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30F6A-D1DA-884A-96DE-6CF642B0B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Does leaf N respond to soil N?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FD6F73-7466-DF46-AB85-C783B2783922}"/>
              </a:ext>
            </a:extLst>
          </p:cNvPr>
          <p:cNvSpPr txBox="1"/>
          <p:nvPr/>
        </p:nvSpPr>
        <p:spPr>
          <a:xfrm>
            <a:off x="3580815" y="5642862"/>
            <a:ext cx="5030370" cy="1200329"/>
          </a:xfrm>
          <a:prstGeom prst="rect">
            <a:avLst/>
          </a:prstGeom>
          <a:noFill/>
          <a:ln w="38100">
            <a:solidFill>
              <a:srgbClr val="00905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9051"/>
                </a:solidFill>
              </a:rPr>
              <a:t>Each box is proportional to the variance in leaf N explained by each variable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F3004C-09FA-E941-BF23-E44681AD41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71772"/>
            <a:ext cx="2747749" cy="824325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60226E4F-CAED-A440-8157-2549E0D1E852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FDCBC02-19FE-6D4A-9D48-318F43F2BCA6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74B133E-738B-6A47-8BB8-56722508BE1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F0557874-8854-A347-A849-BCA6393D1AFF}"/>
              </a:ext>
            </a:extLst>
          </p:cNvPr>
          <p:cNvSpPr txBox="1"/>
          <p:nvPr/>
        </p:nvSpPr>
        <p:spPr>
          <a:xfrm>
            <a:off x="10089565" y="6473859"/>
            <a:ext cx="2102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(in prep)</a:t>
            </a:r>
          </a:p>
        </p:txBody>
      </p:sp>
    </p:spTree>
    <p:extLst>
      <p:ext uri="{BB962C8B-B14F-4D97-AF65-F5344CB8AC3E}">
        <p14:creationId xmlns:p14="http://schemas.microsoft.com/office/powerpoint/2010/main" val="42529695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30F6A-D1DA-884A-96DE-6CF642B0B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Globally, N addition little impact on leaf 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67BC056-982E-EF47-9F89-9C88FF38DE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0815" y="1810765"/>
            <a:ext cx="5030370" cy="383209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0FD6F73-7466-DF46-AB85-C783B2783922}"/>
              </a:ext>
            </a:extLst>
          </p:cNvPr>
          <p:cNvSpPr txBox="1"/>
          <p:nvPr/>
        </p:nvSpPr>
        <p:spPr>
          <a:xfrm>
            <a:off x="3580815" y="5642862"/>
            <a:ext cx="5030370" cy="1200329"/>
          </a:xfrm>
          <a:prstGeom prst="rect">
            <a:avLst/>
          </a:prstGeom>
          <a:noFill/>
          <a:ln w="38100">
            <a:solidFill>
              <a:srgbClr val="00905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9051"/>
                </a:solidFill>
              </a:rPr>
              <a:t>Each box is proportional to the variance in leaf N explained by each variable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F3004C-09FA-E941-BF23-E44681AD41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071772"/>
            <a:ext cx="2747749" cy="824325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60226E4F-CAED-A440-8157-2549E0D1E852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FDCBC02-19FE-6D4A-9D48-318F43F2BCA6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74B133E-738B-6A47-8BB8-56722508BE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F0557874-8854-A347-A849-BCA6393D1AFF}"/>
              </a:ext>
            </a:extLst>
          </p:cNvPr>
          <p:cNvSpPr txBox="1"/>
          <p:nvPr/>
        </p:nvSpPr>
        <p:spPr>
          <a:xfrm>
            <a:off x="10089565" y="6473859"/>
            <a:ext cx="2102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(in prep)</a:t>
            </a:r>
          </a:p>
        </p:txBody>
      </p:sp>
    </p:spTree>
    <p:extLst>
      <p:ext uri="{BB962C8B-B14F-4D97-AF65-F5344CB8AC3E}">
        <p14:creationId xmlns:p14="http://schemas.microsoft.com/office/powerpoint/2010/main" val="8824235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17C7F-2CB4-0844-BADA-474AA871C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Does photosynthesis respond to soil N?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DE2018-A03B-124D-AD67-8E8155D63D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1031" y="2342540"/>
            <a:ext cx="3885063" cy="3791164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5B06CBCE-F96A-E545-ABAD-F2487AA72B2D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D476956-63AE-B946-BFD7-2A7F59474652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DFD1D66-DF39-F341-AA25-7D7DE72E8A3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B338C38F-A68F-644A-A6EC-3918CC61E050}"/>
              </a:ext>
            </a:extLst>
          </p:cNvPr>
          <p:cNvSpPr txBox="1"/>
          <p:nvPr/>
        </p:nvSpPr>
        <p:spPr>
          <a:xfrm>
            <a:off x="9476000" y="6488668"/>
            <a:ext cx="2716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Waring and Smith (in prep)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DF31801-5ADD-AA42-AAC7-E9E11A8460EA}"/>
              </a:ext>
            </a:extLst>
          </p:cNvPr>
          <p:cNvSpPr/>
          <p:nvPr/>
        </p:nvSpPr>
        <p:spPr>
          <a:xfrm>
            <a:off x="4687894" y="2460171"/>
            <a:ext cx="3113315" cy="3200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3513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17C7F-2CB4-0844-BADA-474AA871C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Photosynthesis does not change with soil N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B06CBCE-F96A-E545-ABAD-F2487AA72B2D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D476956-63AE-B946-BFD7-2A7F59474652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DFD1D66-DF39-F341-AA25-7D7DE72E8A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B338C38F-A68F-644A-A6EC-3918CC61E050}"/>
              </a:ext>
            </a:extLst>
          </p:cNvPr>
          <p:cNvSpPr txBox="1"/>
          <p:nvPr/>
        </p:nvSpPr>
        <p:spPr>
          <a:xfrm>
            <a:off x="9476000" y="6488668"/>
            <a:ext cx="2716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Waring and Smith (in prep)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1015B4E-2B02-9846-B120-4350A2A34B0D}"/>
              </a:ext>
            </a:extLst>
          </p:cNvPr>
          <p:cNvSpPr txBox="1"/>
          <p:nvPr/>
        </p:nvSpPr>
        <p:spPr>
          <a:xfrm>
            <a:off x="4280535" y="1757765"/>
            <a:ext cx="36309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11893"/>
                </a:solidFill>
              </a:rPr>
              <a:t>No change (P = 0.42)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D9EA716-727F-AC42-B2A4-74DB21C465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1031" y="2342540"/>
            <a:ext cx="3885063" cy="3791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3134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E4EAD-F620-6A4F-B529-73999EB32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the optimality model do?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E8E3A8-11D2-9F46-A963-6617717546C9}"/>
              </a:ext>
            </a:extLst>
          </p:cNvPr>
          <p:cNvSpPr txBox="1"/>
          <p:nvPr/>
        </p:nvSpPr>
        <p:spPr>
          <a:xfrm>
            <a:off x="7391240" y="4230805"/>
            <a:ext cx="39625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Photosynthesis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1674CE5-A4BE-B74D-96BF-AA6ACE71F81E}"/>
              </a:ext>
            </a:extLst>
          </p:cNvPr>
          <p:cNvSpPr txBox="1"/>
          <p:nvPr/>
        </p:nvSpPr>
        <p:spPr>
          <a:xfrm>
            <a:off x="8330953" y="2216887"/>
            <a:ext cx="208313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Climate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AD83720-CB3A-0941-BBB2-7E721EBB99FD}"/>
              </a:ext>
            </a:extLst>
          </p:cNvPr>
          <p:cNvCxnSpPr>
            <a:cxnSpLocks/>
            <a:stCxn id="12" idx="2"/>
            <a:endCxn id="6" idx="0"/>
          </p:cNvCxnSpPr>
          <p:nvPr/>
        </p:nvCxnSpPr>
        <p:spPr>
          <a:xfrm>
            <a:off x="9372520" y="3047884"/>
            <a:ext cx="0" cy="118292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44932736-EA38-F94A-A9F8-FA5E6F1B19BB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25BB292-003C-5846-8278-5CF4A169E6A6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FD43915-F303-B54D-A958-BCFEADB535B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4783225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212AFB5A-FB87-8342-855A-2808C80AFB7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0703" y="365125"/>
            <a:ext cx="5627692" cy="649864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285324" y="6488668"/>
            <a:ext cx="1906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F706BF3-709F-F146-B506-33E571A94375}"/>
              </a:ext>
            </a:extLst>
          </p:cNvPr>
          <p:cNvSpPr/>
          <p:nvPr/>
        </p:nvSpPr>
        <p:spPr>
          <a:xfrm>
            <a:off x="3111690" y="3466531"/>
            <a:ext cx="150125" cy="1091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03270B0-9492-EF41-AF52-F020B17DA688}"/>
              </a:ext>
            </a:extLst>
          </p:cNvPr>
          <p:cNvSpPr/>
          <p:nvPr/>
        </p:nvSpPr>
        <p:spPr>
          <a:xfrm>
            <a:off x="5761637" y="6252956"/>
            <a:ext cx="150125" cy="1091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73C0D0-3246-974E-A73A-B59D8A91CE09}"/>
              </a:ext>
            </a:extLst>
          </p:cNvPr>
          <p:cNvSpPr txBox="1"/>
          <p:nvPr/>
        </p:nvSpPr>
        <p:spPr>
          <a:xfrm>
            <a:off x="7713785" y="2895600"/>
            <a:ext cx="308316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Optimal </a:t>
            </a:r>
            <a:r>
              <a:rPr lang="en-US" sz="3600" i="1" dirty="0" err="1">
                <a:solidFill>
                  <a:srgbClr val="FF0000"/>
                </a:solidFill>
              </a:rPr>
              <a:t>V</a:t>
            </a:r>
            <a:r>
              <a:rPr lang="en-US" sz="3600" baseline="-25000" dirty="0" err="1">
                <a:solidFill>
                  <a:srgbClr val="FF0000"/>
                </a:solidFill>
              </a:rPr>
              <a:t>cmax</a:t>
            </a:r>
            <a:r>
              <a:rPr lang="en-US" sz="3600" dirty="0">
                <a:solidFill>
                  <a:srgbClr val="FF0000"/>
                </a:solidFill>
              </a:rPr>
              <a:t> is similar to observed values</a:t>
            </a:r>
          </a:p>
        </p:txBody>
      </p:sp>
    </p:spTree>
    <p:extLst>
      <p:ext uri="{BB962C8B-B14F-4D97-AF65-F5344CB8AC3E}">
        <p14:creationId xmlns:p14="http://schemas.microsoft.com/office/powerpoint/2010/main" val="41465609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5FC7D-571A-634C-830D-66C5FD1C2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Here’s the problem:</a:t>
            </a:r>
            <a:br>
              <a:rPr lang="en-US" dirty="0"/>
            </a:br>
            <a:r>
              <a:rPr lang="en-US" dirty="0"/>
              <a:t>No theoretical model for photosynthetic acclimation exists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502CA9-2516-1F4B-AFD5-DFA661CF24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5442620-FAE5-3849-98A3-DCEA3EB1E359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6065657-03A6-C847-B269-CAF08D5A0619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15657DE-3C31-8948-A8F0-9A5B6D76EA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3209213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834F3E-AD19-9547-9E52-0170D9A26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There is little effect of soils on </a:t>
            </a:r>
            <a:r>
              <a:rPr lang="en-US" i="1" dirty="0" err="1"/>
              <a:t>V</a:t>
            </a:r>
            <a:r>
              <a:rPr lang="en-US" baseline="-25000" dirty="0" err="1"/>
              <a:t>cmax</a:t>
            </a:r>
            <a:endParaRPr lang="en-US" baseline="-25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A7032D-A730-4444-9D3E-9D19A92FB8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5575" y="1965277"/>
            <a:ext cx="5967621" cy="472894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E919600-304C-C440-9FA5-2740444037C1}"/>
              </a:ext>
            </a:extLst>
          </p:cNvPr>
          <p:cNvSpPr txBox="1"/>
          <p:nvPr/>
        </p:nvSpPr>
        <p:spPr>
          <a:xfrm>
            <a:off x="10285324" y="6488668"/>
            <a:ext cx="1906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A168BE3-4BF3-5943-96F8-73C51E7F666A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5ED3CAC-5289-394D-B91C-741CE2C0B456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ADBF243-1E61-E745-9269-D10320CC96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743B5C89-1F39-B540-8D9D-04F814A7FBA1}"/>
              </a:ext>
            </a:extLst>
          </p:cNvPr>
          <p:cNvSpPr txBox="1"/>
          <p:nvPr/>
        </p:nvSpPr>
        <p:spPr>
          <a:xfrm>
            <a:off x="8818555" y="3129422"/>
            <a:ext cx="310661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Soil increased explained variation from 64% to 68% compared to optimal response alone</a:t>
            </a:r>
          </a:p>
        </p:txBody>
      </p:sp>
    </p:spTree>
    <p:extLst>
      <p:ext uri="{BB962C8B-B14F-4D97-AF65-F5344CB8AC3E}">
        <p14:creationId xmlns:p14="http://schemas.microsoft.com/office/powerpoint/2010/main" val="188275577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FA3944-037D-8146-B5A6-2BC2BB221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Does it work under future conditions?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62EA3C-E7AC-8645-AF3C-263F7760F2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89656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0CA64-1C59-1344-AFC7-BE3EF7479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9164" y="365125"/>
            <a:ext cx="4734636" cy="4670899"/>
          </a:xfrm>
        </p:spPr>
        <p:txBody>
          <a:bodyPr>
            <a:normAutofit/>
          </a:bodyPr>
          <a:lstStyle/>
          <a:p>
            <a:r>
              <a:rPr lang="en-US" dirty="0"/>
              <a:t>Photosynthetic traits change with temperature in ways expected from optimization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1852A21-0B88-4242-A21A-4EE107B6E645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7887DE3-4DCC-C94D-A5E4-5432DD23F2B8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C25F6BB-2605-F647-8E0C-67A0A6F990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E1BF8F3-9ABE-D544-850D-ACC133A6497C}"/>
              </a:ext>
            </a:extLst>
          </p:cNvPr>
          <p:cNvSpPr txBox="1"/>
          <p:nvPr/>
        </p:nvSpPr>
        <p:spPr>
          <a:xfrm>
            <a:off x="9254849" y="6488668"/>
            <a:ext cx="2937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and Keenan (in review)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AA3B1A9-3204-5841-8565-8998A18B69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548" y="662609"/>
            <a:ext cx="4971297" cy="546652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A0DF62E-4270-6C44-83DE-84C74C6652E1}"/>
              </a:ext>
            </a:extLst>
          </p:cNvPr>
          <p:cNvSpPr txBox="1"/>
          <p:nvPr/>
        </p:nvSpPr>
        <p:spPr>
          <a:xfrm>
            <a:off x="6619164" y="4558970"/>
            <a:ext cx="344139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</a:rPr>
              <a:t>Data = -0.051 °C</a:t>
            </a:r>
            <a:r>
              <a:rPr lang="en-US" sz="2800" baseline="30000" dirty="0">
                <a:solidFill>
                  <a:srgbClr val="00B050"/>
                </a:solidFill>
              </a:rPr>
              <a:t>-1</a:t>
            </a:r>
            <a:endParaRPr lang="en-US" sz="2800" dirty="0">
              <a:solidFill>
                <a:srgbClr val="00B050"/>
              </a:solidFill>
            </a:endParaRPr>
          </a:p>
          <a:p>
            <a:r>
              <a:rPr lang="en-US" sz="2800" dirty="0">
                <a:solidFill>
                  <a:srgbClr val="00B050"/>
                </a:solidFill>
              </a:rPr>
              <a:t>Predicted = -0.048 °C</a:t>
            </a:r>
            <a:r>
              <a:rPr lang="en-US" sz="2800" baseline="30000" dirty="0">
                <a:solidFill>
                  <a:srgbClr val="00B050"/>
                </a:solidFill>
              </a:rPr>
              <a:t>-1</a:t>
            </a:r>
            <a:endParaRPr lang="en-US" sz="28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482053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0CA64-1C59-1344-AFC7-BE3EF7479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Photosynthetic traits change with future conditions in ways expected from optimization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029FDDA-A069-444F-8FA0-DB33F9437EF8}"/>
              </a:ext>
            </a:extLst>
          </p:cNvPr>
          <p:cNvGrpSpPr/>
          <p:nvPr/>
        </p:nvGrpSpPr>
        <p:grpSpPr>
          <a:xfrm>
            <a:off x="2745495" y="1090949"/>
            <a:ext cx="6400800" cy="6400800"/>
            <a:chOff x="5791200" y="613110"/>
            <a:chExt cx="6400800" cy="64008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9E6E976-D430-9D43-B1CD-07585AB6E5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91200" y="613110"/>
              <a:ext cx="6400800" cy="6400800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1389C75-2F2A-4D44-A71F-2B43ECB097D8}"/>
                </a:ext>
              </a:extLst>
            </p:cNvPr>
            <p:cNvSpPr txBox="1"/>
            <p:nvPr/>
          </p:nvSpPr>
          <p:spPr>
            <a:xfrm>
              <a:off x="7716649" y="3962916"/>
              <a:ext cx="13019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mean: -12%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4B6103A-846F-8145-8B7B-A3ADF3F515C4}"/>
                </a:ext>
              </a:extLst>
            </p:cNvPr>
            <p:cNvSpPr txBox="1"/>
            <p:nvPr/>
          </p:nvSpPr>
          <p:spPr>
            <a:xfrm>
              <a:off x="9730801" y="3962916"/>
              <a:ext cx="13019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mean: -15%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61852A21-0B88-4242-A21A-4EE107B6E645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7887DE3-4DCC-C94D-A5E4-5432DD23F2B8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C25F6BB-2605-F647-8E0C-67A0A6F990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774D68F7-F972-B149-8B98-001F8AA30F3C}"/>
              </a:ext>
            </a:extLst>
          </p:cNvPr>
          <p:cNvSpPr txBox="1"/>
          <p:nvPr/>
        </p:nvSpPr>
        <p:spPr>
          <a:xfrm>
            <a:off x="5645068" y="4974771"/>
            <a:ext cx="15872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9051"/>
                </a:solidFill>
              </a:rPr>
              <a:t>(</a:t>
            </a:r>
            <a:r>
              <a:rPr lang="en-US" sz="2800" b="1" i="1" dirty="0">
                <a:solidFill>
                  <a:srgbClr val="009051"/>
                </a:solidFill>
              </a:rPr>
              <a:t>P</a:t>
            </a:r>
            <a:r>
              <a:rPr lang="en-US" sz="2800" b="1" dirty="0">
                <a:solidFill>
                  <a:srgbClr val="009051"/>
                </a:solidFill>
              </a:rPr>
              <a:t> &gt; 0.05)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D704F9A-4C87-D64A-8256-627D8BFE4C9F}"/>
              </a:ext>
            </a:extLst>
          </p:cNvPr>
          <p:cNvSpPr txBox="1"/>
          <p:nvPr/>
        </p:nvSpPr>
        <p:spPr>
          <a:xfrm>
            <a:off x="9254849" y="6488668"/>
            <a:ext cx="2937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and Keenan (in review)</a:t>
            </a:r>
          </a:p>
        </p:txBody>
      </p:sp>
    </p:spTree>
    <p:extLst>
      <p:ext uri="{BB962C8B-B14F-4D97-AF65-F5344CB8AC3E}">
        <p14:creationId xmlns:p14="http://schemas.microsoft.com/office/powerpoint/2010/main" val="44085589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2B0F3-80AD-F243-B130-0146912C54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now have an acclimation model for C</a:t>
            </a:r>
            <a:r>
              <a:rPr lang="en-US" baseline="-25000" dirty="0"/>
              <a:t>3</a:t>
            </a:r>
            <a:r>
              <a:rPr lang="en-US" dirty="0"/>
              <a:t> and C</a:t>
            </a:r>
            <a:r>
              <a:rPr lang="en-US" baseline="-25000" dirty="0"/>
              <a:t>4</a:t>
            </a:r>
            <a:r>
              <a:rPr lang="en-US" dirty="0"/>
              <a:t> species!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53E6B2-F071-6747-AB72-43CD018F2C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0EC436-DD6B-C646-A450-85A4A2C1E65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667597" y="5353114"/>
            <a:ext cx="1524403" cy="152704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2C46F1F-4F50-D94D-A7D7-195740C9E520}"/>
              </a:ext>
            </a:extLst>
          </p:cNvPr>
          <p:cNvSpPr txBox="1"/>
          <p:nvPr/>
        </p:nvSpPr>
        <p:spPr>
          <a:xfrm>
            <a:off x="10663671" y="4679795"/>
            <a:ext cx="12614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11893"/>
                </a:solidFill>
              </a:rPr>
              <a:t>Helen Scott</a:t>
            </a:r>
          </a:p>
          <a:p>
            <a:r>
              <a:rPr lang="en-US" dirty="0">
                <a:solidFill>
                  <a:srgbClr val="011893"/>
                </a:solidFill>
              </a:rPr>
              <a:t>TTU</a:t>
            </a:r>
          </a:p>
        </p:txBody>
      </p:sp>
    </p:spTree>
    <p:extLst>
      <p:ext uri="{BB962C8B-B14F-4D97-AF65-F5344CB8AC3E}">
        <p14:creationId xmlns:p14="http://schemas.microsoft.com/office/powerpoint/2010/main" val="96876574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CF6FDA-68DA-DF41-8B39-82E92D9AB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Photosynthetic biochemistry responds similarly in C</a:t>
            </a:r>
            <a:r>
              <a:rPr lang="en-US" baseline="-25000" dirty="0"/>
              <a:t>4</a:t>
            </a:r>
            <a:r>
              <a:rPr lang="en-US" dirty="0"/>
              <a:t> leaves as C</a:t>
            </a:r>
            <a:r>
              <a:rPr lang="en-US" baseline="-25000" dirty="0"/>
              <a:t>3</a:t>
            </a:r>
            <a:r>
              <a:rPr lang="en-US" dirty="0"/>
              <a:t> leaves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A391C9-C392-CD45-AF91-865B33AE55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9447" y="1850604"/>
            <a:ext cx="6587310" cy="480568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D7B0BC3-815A-CD42-AC9A-37D7A9E688B2}"/>
              </a:ext>
            </a:extLst>
          </p:cNvPr>
          <p:cNvSpPr txBox="1"/>
          <p:nvPr/>
        </p:nvSpPr>
        <p:spPr>
          <a:xfrm>
            <a:off x="9673554" y="6471627"/>
            <a:ext cx="25184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Scott and Smith (in prep)</a:t>
            </a:r>
          </a:p>
        </p:txBody>
      </p:sp>
    </p:spTree>
    <p:extLst>
      <p:ext uri="{BB962C8B-B14F-4D97-AF65-F5344CB8AC3E}">
        <p14:creationId xmlns:p14="http://schemas.microsoft.com/office/powerpoint/2010/main" val="280327116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0B92B-5108-DC4C-B2CB-AB2ADEF47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 expected, C</a:t>
            </a:r>
            <a:r>
              <a:rPr lang="en-US" baseline="-25000" dirty="0"/>
              <a:t>4</a:t>
            </a:r>
            <a:r>
              <a:rPr lang="en-US" dirty="0"/>
              <a:t> species are most benefitted under hot, dry, low CO</a:t>
            </a:r>
            <a:r>
              <a:rPr lang="en-US" baseline="-25000" dirty="0"/>
              <a:t>2</a:t>
            </a:r>
            <a:r>
              <a:rPr lang="en-US" dirty="0"/>
              <a:t> conditions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8B7CC0-70A0-F04F-81BC-BDA5E5BFF8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0550" y="2003611"/>
            <a:ext cx="6340714" cy="462578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5E00141-4353-574F-B8C3-E132E1C794F2}"/>
              </a:ext>
            </a:extLst>
          </p:cNvPr>
          <p:cNvSpPr txBox="1"/>
          <p:nvPr/>
        </p:nvSpPr>
        <p:spPr>
          <a:xfrm>
            <a:off x="9673554" y="6471627"/>
            <a:ext cx="25184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Scott and Smith (in prep)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0883FC-F19E-0A47-B399-D0E8C551ED28}"/>
              </a:ext>
            </a:extLst>
          </p:cNvPr>
          <p:cNvSpPr/>
          <p:nvPr/>
        </p:nvSpPr>
        <p:spPr>
          <a:xfrm>
            <a:off x="5446059" y="1855694"/>
            <a:ext cx="3375212" cy="23263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38927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A8495-0E3C-434E-B613-3838882DE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Important model assumptions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F0D1199-23D5-DB42-9EA5-4542898311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46705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A8495-0E3C-434E-B613-3838882DE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8FDFC5-A502-1247-BB60-FE7142DD1B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Optimal leaf biochemical setup is determined by climate</a:t>
            </a:r>
          </a:p>
        </p:txBody>
      </p:sp>
    </p:spTree>
    <p:extLst>
      <p:ext uri="{BB962C8B-B14F-4D97-AF65-F5344CB8AC3E}">
        <p14:creationId xmlns:p14="http://schemas.microsoft.com/office/powerpoint/2010/main" val="193738947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A8495-0E3C-434E-B613-3838882DE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8FDFC5-A502-1247-BB60-FE7142DD1B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chemeClr val="bg2"/>
                </a:solidFill>
              </a:rPr>
              <a:t>Optimal leaf biochemical setup is determined by climate</a:t>
            </a:r>
          </a:p>
          <a:p>
            <a:r>
              <a:rPr lang="en-US" sz="3200" dirty="0"/>
              <a:t>Plants mine for N to get the most leaves at the optimal setup</a:t>
            </a:r>
          </a:p>
        </p:txBody>
      </p:sp>
    </p:spTree>
    <p:extLst>
      <p:ext uri="{BB962C8B-B14F-4D97-AF65-F5344CB8AC3E}">
        <p14:creationId xmlns:p14="http://schemas.microsoft.com/office/powerpoint/2010/main" val="33229189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A9938B-F270-6149-BEB8-EF3C1BDA0F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7385" y="1937981"/>
            <a:ext cx="10515600" cy="3179929"/>
          </a:xfrm>
        </p:spPr>
        <p:txBody>
          <a:bodyPr>
            <a:normAutofit fontScale="90000"/>
          </a:bodyPr>
          <a:lstStyle/>
          <a:p>
            <a:r>
              <a:rPr lang="en-US" sz="4800" dirty="0"/>
              <a:t>So, we developed a mechanistic model of photosynthetic acclimation </a:t>
            </a:r>
            <a:br>
              <a:rPr lang="en-US" sz="4800" dirty="0"/>
            </a:br>
            <a:br>
              <a:rPr lang="en-US" sz="4800" dirty="0"/>
            </a:br>
            <a:r>
              <a:rPr lang="en-US" sz="4800" dirty="0"/>
              <a:t>Based on </a:t>
            </a:r>
            <a:r>
              <a:rPr lang="en-US" sz="4800" b="1" dirty="0">
                <a:solidFill>
                  <a:srgbClr val="002060"/>
                </a:solidFill>
              </a:rPr>
              <a:t>least cost optimization</a:t>
            </a:r>
            <a:r>
              <a:rPr lang="en-US" sz="4800" dirty="0"/>
              <a:t> and the </a:t>
            </a:r>
            <a:r>
              <a:rPr lang="en-US" sz="4800" b="1" dirty="0">
                <a:solidFill>
                  <a:srgbClr val="002060"/>
                </a:solidFill>
              </a:rPr>
              <a:t>first principles</a:t>
            </a:r>
            <a:r>
              <a:rPr lang="en-US" sz="4800" dirty="0">
                <a:solidFill>
                  <a:srgbClr val="002060"/>
                </a:solidFill>
              </a:rPr>
              <a:t> </a:t>
            </a:r>
            <a:r>
              <a:rPr lang="en-US" sz="4800" dirty="0"/>
              <a:t>of plant physiological theory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3E342A3-645B-2045-A402-ED9BF3869D3B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10B46D7-6041-E648-B27E-F2DCF22CB44D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728FF59-0793-AB4E-BC40-6DC6A39741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4199862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A8495-0E3C-434E-B613-3838882DE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8FDFC5-A502-1247-BB60-FE7142DD1B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chemeClr val="bg2"/>
                </a:solidFill>
              </a:rPr>
              <a:t>Optimal leaf biochemical setup is determined by climate</a:t>
            </a:r>
          </a:p>
          <a:p>
            <a:r>
              <a:rPr lang="en-US" sz="3200" dirty="0">
                <a:solidFill>
                  <a:schemeClr val="bg2"/>
                </a:solidFill>
              </a:rPr>
              <a:t>Plants mine for N to get the most leaves at the optimal setup</a:t>
            </a:r>
          </a:p>
          <a:p>
            <a:r>
              <a:rPr lang="en-US" sz="3200" dirty="0"/>
              <a:t>Photosynthetic demand determines leaf N, not the other way around</a:t>
            </a:r>
          </a:p>
        </p:txBody>
      </p:sp>
    </p:spTree>
    <p:extLst>
      <p:ext uri="{BB962C8B-B14F-4D97-AF65-F5344CB8AC3E}">
        <p14:creationId xmlns:p14="http://schemas.microsoft.com/office/powerpoint/2010/main" val="372026926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259A482-D1AE-EB47-9AD0-7E2ACD91DF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548" y="0"/>
            <a:ext cx="8833202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BE2D29A-9568-F540-AEAA-84A89583AF17}"/>
              </a:ext>
            </a:extLst>
          </p:cNvPr>
          <p:cNvSpPr txBox="1"/>
          <p:nvPr/>
        </p:nvSpPr>
        <p:spPr>
          <a:xfrm>
            <a:off x="9575074" y="2037806"/>
            <a:ext cx="24427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Axes need flipped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2DC264-B1D4-5A4C-B89A-F9B7699629F7}"/>
              </a:ext>
            </a:extLst>
          </p:cNvPr>
          <p:cNvSpPr txBox="1"/>
          <p:nvPr/>
        </p:nvSpPr>
        <p:spPr>
          <a:xfrm>
            <a:off x="10229155" y="6488668"/>
            <a:ext cx="1962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Kattge</a:t>
            </a:r>
            <a:r>
              <a:rPr lang="en-US" dirty="0"/>
              <a:t> et al. (2009)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94D4FF4-5E9D-A744-AAD7-C8987A912245}"/>
              </a:ext>
            </a:extLst>
          </p:cNvPr>
          <p:cNvSpPr/>
          <p:nvPr/>
        </p:nvSpPr>
        <p:spPr>
          <a:xfrm>
            <a:off x="2638697" y="-195943"/>
            <a:ext cx="1933303" cy="125403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774786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A8495-0E3C-434E-B613-3838882DE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8FDFC5-A502-1247-BB60-FE7142DD1B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chemeClr val="bg2"/>
                </a:solidFill>
              </a:rPr>
              <a:t>Optimal leaf biochemical setup is determined by climate</a:t>
            </a:r>
          </a:p>
          <a:p>
            <a:r>
              <a:rPr lang="en-US" sz="3200" dirty="0">
                <a:solidFill>
                  <a:schemeClr val="bg2"/>
                </a:solidFill>
              </a:rPr>
              <a:t>Plants mine for N to get the most leaves at the optimal setup</a:t>
            </a:r>
          </a:p>
          <a:p>
            <a:r>
              <a:rPr lang="en-US" sz="3200" dirty="0">
                <a:solidFill>
                  <a:schemeClr val="bg2"/>
                </a:solidFill>
              </a:rPr>
              <a:t>Photosynthetic demand determines leaf N, not the other way around</a:t>
            </a:r>
          </a:p>
          <a:p>
            <a:r>
              <a:rPr lang="en-US" sz="3200" dirty="0"/>
              <a:t>Soil N determines biomass investment</a:t>
            </a:r>
          </a:p>
        </p:txBody>
      </p:sp>
    </p:spTree>
    <p:extLst>
      <p:ext uri="{BB962C8B-B14F-4D97-AF65-F5344CB8AC3E}">
        <p14:creationId xmlns:p14="http://schemas.microsoft.com/office/powerpoint/2010/main" val="90846844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8DE2018-A03B-124D-AD67-8E8155D63D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3708" y="2342540"/>
            <a:ext cx="3885063" cy="379116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F499322-EC50-EF4E-A798-60CC4C8F4F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6776" y="2342539"/>
            <a:ext cx="3885064" cy="3791165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5B06CBCE-F96A-E545-ABAD-F2487AA72B2D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D476956-63AE-B946-BFD7-2A7F59474652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DFD1D66-DF39-F341-AA25-7D7DE72E8A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B338C38F-A68F-644A-A6EC-3918CC61E050}"/>
              </a:ext>
            </a:extLst>
          </p:cNvPr>
          <p:cNvSpPr txBox="1"/>
          <p:nvPr/>
        </p:nvSpPr>
        <p:spPr>
          <a:xfrm>
            <a:off x="9476000" y="6488668"/>
            <a:ext cx="2716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Waring and Smith (in prep)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1015B4E-2B02-9846-B120-4350A2A34B0D}"/>
              </a:ext>
            </a:extLst>
          </p:cNvPr>
          <p:cNvSpPr txBox="1"/>
          <p:nvPr/>
        </p:nvSpPr>
        <p:spPr>
          <a:xfrm>
            <a:off x="1529687" y="1709942"/>
            <a:ext cx="36309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11893"/>
                </a:solidFill>
              </a:rPr>
              <a:t>No change (P = 0.42)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536AC0-6CA6-944F-9673-7434616B0EF0}"/>
              </a:ext>
            </a:extLst>
          </p:cNvPr>
          <p:cNvSpPr txBox="1"/>
          <p:nvPr/>
        </p:nvSpPr>
        <p:spPr>
          <a:xfrm>
            <a:off x="6369924" y="1709942"/>
            <a:ext cx="40489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11893"/>
                </a:solidFill>
              </a:rPr>
              <a:t>91% increase (P &lt; 0.05)</a:t>
            </a: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69827394-1D94-3E46-ACAE-C89CF671E6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Soil N determines # of leaves?</a:t>
            </a:r>
          </a:p>
        </p:txBody>
      </p:sp>
    </p:spTree>
    <p:extLst>
      <p:ext uri="{BB962C8B-B14F-4D97-AF65-F5344CB8AC3E}">
        <p14:creationId xmlns:p14="http://schemas.microsoft.com/office/powerpoint/2010/main" val="58560783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EC3CD9-EF76-B940-82C8-8A075E91B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FATES 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486A6B-1A72-CC4C-90D5-3804C559AE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420881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EC3CD9-EF76-B940-82C8-8A075E91B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FATES 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486A6B-1A72-CC4C-90D5-3804C559AE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 new parameters beyond Farquhar et al. (1980; C3) and Von </a:t>
            </a:r>
            <a:r>
              <a:rPr lang="en-US" dirty="0" err="1"/>
              <a:t>Caemmerer</a:t>
            </a:r>
            <a:r>
              <a:rPr lang="en-US" dirty="0"/>
              <a:t> (2000; C4)</a:t>
            </a:r>
          </a:p>
          <a:p>
            <a:pPr lvl="1"/>
            <a:r>
              <a:rPr lang="en-US" dirty="0"/>
              <a:t>Will need running mean environmental conditions (8 new lines of code)</a:t>
            </a:r>
          </a:p>
          <a:p>
            <a:pPr lvl="1"/>
            <a:r>
              <a:rPr lang="en-US" dirty="0"/>
              <a:t>More tractable code?</a:t>
            </a:r>
          </a:p>
        </p:txBody>
      </p:sp>
    </p:spTree>
    <p:extLst>
      <p:ext uri="{BB962C8B-B14F-4D97-AF65-F5344CB8AC3E}">
        <p14:creationId xmlns:p14="http://schemas.microsoft.com/office/powerpoint/2010/main" val="230810517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EC3CD9-EF76-B940-82C8-8A075E91B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FATES 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486A6B-1A72-CC4C-90D5-3804C559AE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No new parameters beyond Farquhar et al. (1980; C3) and Von </a:t>
            </a:r>
            <a:r>
              <a:rPr lang="en-US" dirty="0" err="1">
                <a:solidFill>
                  <a:schemeClr val="bg2"/>
                </a:solidFill>
              </a:rPr>
              <a:t>Caemmerer</a:t>
            </a:r>
            <a:r>
              <a:rPr lang="en-US" dirty="0">
                <a:solidFill>
                  <a:schemeClr val="bg2"/>
                </a:solidFill>
              </a:rPr>
              <a:t> (2000; C4)</a:t>
            </a:r>
          </a:p>
          <a:p>
            <a:pPr lvl="1"/>
            <a:r>
              <a:rPr lang="en-US" dirty="0">
                <a:solidFill>
                  <a:schemeClr val="bg2"/>
                </a:solidFill>
              </a:rPr>
              <a:t>Will need running mean environmental conditions (8 new lines of code)</a:t>
            </a:r>
          </a:p>
          <a:p>
            <a:pPr lvl="1"/>
            <a:r>
              <a:rPr lang="en-US" dirty="0">
                <a:solidFill>
                  <a:schemeClr val="bg2"/>
                </a:solidFill>
              </a:rPr>
              <a:t>More tractable code?</a:t>
            </a:r>
          </a:p>
          <a:p>
            <a:r>
              <a:rPr lang="en-US" dirty="0"/>
              <a:t>How to get variation in traits within a </a:t>
            </a:r>
            <a:r>
              <a:rPr lang="en-US" dirty="0" err="1"/>
              <a:t>gridcell</a:t>
            </a:r>
            <a:r>
              <a:rPr lang="en-US" dirty="0"/>
              <a:t>?</a:t>
            </a:r>
          </a:p>
          <a:p>
            <a:pPr lvl="1"/>
            <a:r>
              <a:rPr lang="en-US" dirty="0"/>
              <a:t>Need variation in environment the leaves are experiencing</a:t>
            </a:r>
          </a:p>
        </p:txBody>
      </p:sp>
    </p:spTree>
    <p:extLst>
      <p:ext uri="{BB962C8B-B14F-4D97-AF65-F5344CB8AC3E}">
        <p14:creationId xmlns:p14="http://schemas.microsoft.com/office/powerpoint/2010/main" val="296081279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EC3CD9-EF76-B940-82C8-8A075E91B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FATES 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486A6B-1A72-CC4C-90D5-3804C559AE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No new parameters beyond Farquhar et al. (1980; C3) and Von </a:t>
            </a:r>
            <a:r>
              <a:rPr lang="en-US" dirty="0" err="1">
                <a:solidFill>
                  <a:schemeClr val="bg2"/>
                </a:solidFill>
              </a:rPr>
              <a:t>Caemmerer</a:t>
            </a:r>
            <a:r>
              <a:rPr lang="en-US" dirty="0">
                <a:solidFill>
                  <a:schemeClr val="bg2"/>
                </a:solidFill>
              </a:rPr>
              <a:t> (2000; C4)</a:t>
            </a:r>
          </a:p>
          <a:p>
            <a:pPr lvl="1"/>
            <a:r>
              <a:rPr lang="en-US" dirty="0">
                <a:solidFill>
                  <a:schemeClr val="bg2"/>
                </a:solidFill>
              </a:rPr>
              <a:t>Will need running mean environmental conditions (8 new lines of code)</a:t>
            </a:r>
          </a:p>
          <a:p>
            <a:pPr lvl="1"/>
            <a:r>
              <a:rPr lang="en-US" dirty="0">
                <a:solidFill>
                  <a:schemeClr val="bg2"/>
                </a:solidFill>
              </a:rPr>
              <a:t>More tractable code?</a:t>
            </a:r>
          </a:p>
          <a:p>
            <a:r>
              <a:rPr lang="en-US" dirty="0">
                <a:solidFill>
                  <a:schemeClr val="bg2"/>
                </a:solidFill>
              </a:rPr>
              <a:t>How to get variation in traits within a </a:t>
            </a:r>
            <a:r>
              <a:rPr lang="en-US" dirty="0" err="1">
                <a:solidFill>
                  <a:schemeClr val="bg2"/>
                </a:solidFill>
              </a:rPr>
              <a:t>gridcell</a:t>
            </a:r>
            <a:r>
              <a:rPr lang="en-US" dirty="0">
                <a:solidFill>
                  <a:schemeClr val="bg2"/>
                </a:solidFill>
              </a:rPr>
              <a:t>?</a:t>
            </a:r>
          </a:p>
          <a:p>
            <a:pPr lvl="1"/>
            <a:r>
              <a:rPr lang="en-US" dirty="0">
                <a:solidFill>
                  <a:schemeClr val="bg2"/>
                </a:solidFill>
              </a:rPr>
              <a:t>Need variation in environment the leaves are experiencing</a:t>
            </a:r>
          </a:p>
          <a:p>
            <a:r>
              <a:rPr lang="en-US"/>
              <a:t>Cool resulting </a:t>
            </a:r>
            <a:r>
              <a:rPr lang="en-US" dirty="0"/>
              <a:t>science questions</a:t>
            </a:r>
          </a:p>
          <a:p>
            <a:pPr lvl="1"/>
            <a:r>
              <a:rPr lang="en-US" dirty="0"/>
              <a:t>C3/C4 competition</a:t>
            </a:r>
          </a:p>
          <a:p>
            <a:pPr lvl="1"/>
            <a:r>
              <a:rPr lang="en-US" dirty="0"/>
              <a:t>Allocation responses</a:t>
            </a:r>
          </a:p>
          <a:p>
            <a:pPr lvl="1"/>
            <a:r>
              <a:rPr lang="en-US" dirty="0"/>
              <a:t>Nutrient feedbacks (whole plant and ecosystem)</a:t>
            </a:r>
          </a:p>
        </p:txBody>
      </p:sp>
    </p:spTree>
    <p:extLst>
      <p:ext uri="{BB962C8B-B14F-4D97-AF65-F5344CB8AC3E}">
        <p14:creationId xmlns:p14="http://schemas.microsoft.com/office/powerpoint/2010/main" val="180905705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24"/>
          <a:stretch/>
        </p:blipFill>
        <p:spPr>
          <a:xfrm>
            <a:off x="1524000" y="365124"/>
            <a:ext cx="9144000" cy="6492875"/>
          </a:xfrm>
          <a:prstGeom prst="rect">
            <a:avLst/>
          </a:prstGeom>
        </p:spPr>
      </p:pic>
      <p:sp>
        <p:nvSpPr>
          <p:cNvPr id="4" name="Oval Callout 3"/>
          <p:cNvSpPr/>
          <p:nvPr/>
        </p:nvSpPr>
        <p:spPr>
          <a:xfrm>
            <a:off x="7812741" y="2286000"/>
            <a:ext cx="2070847" cy="1452282"/>
          </a:xfrm>
          <a:prstGeom prst="wedgeEllipseCallout">
            <a:avLst>
              <a:gd name="adj1" fmla="val -76028"/>
              <a:gd name="adj2" fmla="val 84722"/>
            </a:avLst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Thanks!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24F0BB1-5183-D24C-9A32-AECF3E7CDD10}"/>
              </a:ext>
            </a:extLst>
          </p:cNvPr>
          <p:cNvSpPr txBox="1"/>
          <p:nvPr/>
        </p:nvSpPr>
        <p:spPr>
          <a:xfrm>
            <a:off x="1688166" y="715256"/>
            <a:ext cx="8418843" cy="95410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/>
              <a:t>Presentation available at:</a:t>
            </a:r>
          </a:p>
          <a:p>
            <a:r>
              <a:rPr lang="en-US" sz="2800" dirty="0" err="1"/>
              <a:t>www.github.com</a:t>
            </a:r>
            <a:r>
              <a:rPr lang="en-US" sz="2800" dirty="0"/>
              <a:t>/</a:t>
            </a:r>
            <a:r>
              <a:rPr lang="en-US" sz="2800" dirty="0" err="1"/>
              <a:t>SmithEcophysLab</a:t>
            </a:r>
            <a:r>
              <a:rPr lang="en-US" sz="2800" dirty="0"/>
              <a:t>/seminar/2020_fates</a:t>
            </a:r>
          </a:p>
        </p:txBody>
      </p:sp>
    </p:spTree>
    <p:extLst>
      <p:ext uri="{BB962C8B-B14F-4D97-AF65-F5344CB8AC3E}">
        <p14:creationId xmlns:p14="http://schemas.microsoft.com/office/powerpoint/2010/main" val="208249865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0345D3-D2D7-144E-BD12-A00F1E643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 slides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672EA1-0BAE-4B41-B59A-46C36B0EBD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3464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4646F-B6FB-844C-B73F-86C9DE51D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9051"/>
                </a:solidFill>
              </a:rPr>
              <a:t>Least cost theory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806170-9794-4545-8B2B-AB7F8197D6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6000" dirty="0">
                <a:solidFill>
                  <a:srgbClr val="011893"/>
                </a:solidFill>
              </a:rPr>
              <a:t>Maintain fastest rate of photosynthesis at the lowest cost (water and nutrient use)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065BA7-F5D6-064C-953B-C92F6780C88A}"/>
              </a:ext>
            </a:extLst>
          </p:cNvPr>
          <p:cNvSpPr txBox="1"/>
          <p:nvPr/>
        </p:nvSpPr>
        <p:spPr>
          <a:xfrm>
            <a:off x="10549" y="6488668"/>
            <a:ext cx="39279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Wright et al. (2003) </a:t>
            </a:r>
            <a:r>
              <a:rPr lang="en-US" i="1" dirty="0"/>
              <a:t>American Naturalist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365BF37-C68C-4C4E-9B57-58627910B34E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96DD88E-2223-0847-A5BB-43958C99A16A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5C25FC5-204A-2540-85E9-9227690C96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128456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8B302-4FD0-5941-9CFF-67A4AB041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 photosynthesis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126F48-AE80-394B-9AD4-10B089AE4C94}"/>
              </a:ext>
            </a:extLst>
          </p:cNvPr>
          <p:cNvSpPr txBox="1"/>
          <p:nvPr/>
        </p:nvSpPr>
        <p:spPr>
          <a:xfrm>
            <a:off x="467856" y="2429302"/>
            <a:ext cx="1125628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009051"/>
                </a:solidFill>
              </a:rPr>
              <a:t>Photosynthesis = </a:t>
            </a:r>
            <a:r>
              <a:rPr lang="en-US" sz="4400" i="1" dirty="0">
                <a:solidFill>
                  <a:srgbClr val="009051"/>
                </a:solidFill>
              </a:rPr>
              <a:t>f</a:t>
            </a:r>
            <a:r>
              <a:rPr lang="en-US" sz="4400" dirty="0">
                <a:solidFill>
                  <a:srgbClr val="009051"/>
                </a:solidFill>
              </a:rPr>
              <a:t>{stomatal conductance, </a:t>
            </a:r>
          </a:p>
          <a:p>
            <a:r>
              <a:rPr lang="en-US" sz="4400" dirty="0">
                <a:solidFill>
                  <a:srgbClr val="009051"/>
                </a:solidFill>
              </a:rPr>
              <a:t>				     photosynthetic biochemistry}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82D73CB-27EF-854E-A735-983AD6143324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F737F39-9D64-6A49-9E45-CBB0D4987461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ECE7FA4-0399-CA49-A8B9-B178FFDB51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481136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8B302-4FD0-5941-9CFF-67A4AB041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 photosynthesis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126F48-AE80-394B-9AD4-10B089AE4C94}"/>
              </a:ext>
            </a:extLst>
          </p:cNvPr>
          <p:cNvSpPr txBox="1"/>
          <p:nvPr/>
        </p:nvSpPr>
        <p:spPr>
          <a:xfrm>
            <a:off x="467856" y="2429302"/>
            <a:ext cx="1125628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009051"/>
                </a:solidFill>
              </a:rPr>
              <a:t>Photosynthesis = </a:t>
            </a:r>
            <a:r>
              <a:rPr lang="en-US" sz="4400" i="1" dirty="0">
                <a:solidFill>
                  <a:srgbClr val="009051"/>
                </a:solidFill>
              </a:rPr>
              <a:t>f</a:t>
            </a:r>
            <a:r>
              <a:rPr lang="en-US" sz="4400" dirty="0">
                <a:solidFill>
                  <a:srgbClr val="009051"/>
                </a:solidFill>
              </a:rPr>
              <a:t>{stomatal conductance, </a:t>
            </a:r>
          </a:p>
          <a:p>
            <a:r>
              <a:rPr lang="en-US" sz="4400" dirty="0">
                <a:solidFill>
                  <a:srgbClr val="009051"/>
                </a:solidFill>
              </a:rPr>
              <a:t>				     photosynthetic biochemistry}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7D5916-9327-164F-A769-DD7ACCA9CB58}"/>
              </a:ext>
            </a:extLst>
          </p:cNvPr>
          <p:cNvSpPr txBox="1"/>
          <p:nvPr/>
        </p:nvSpPr>
        <p:spPr>
          <a:xfrm>
            <a:off x="4981432" y="4899546"/>
            <a:ext cx="52043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2060"/>
                </a:solidFill>
              </a:rPr>
              <a:t>Must predict optimal rates of both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D29D990-7457-7948-BF4F-9CA6FD18A1BB}"/>
              </a:ext>
            </a:extLst>
          </p:cNvPr>
          <p:cNvCxnSpPr>
            <a:stCxn id="4" idx="0"/>
          </p:cNvCxnSpPr>
          <p:nvPr/>
        </p:nvCxnSpPr>
        <p:spPr>
          <a:xfrm flipH="1" flipV="1">
            <a:off x="7574507" y="3875852"/>
            <a:ext cx="9112" cy="1023694"/>
          </a:xfrm>
          <a:prstGeom prst="straightConnector1">
            <a:avLst/>
          </a:prstGeom>
          <a:ln w="762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AF88DAF7-410D-B849-BED0-7A13682D5475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2236CE8-EF9F-0B42-978C-377CE3B87D48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7EA2B03-8292-404C-99A4-78D0B1FC19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845832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8B302-4FD0-5941-9CFF-67A4AB041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 photosynthesis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126F48-AE80-394B-9AD4-10B089AE4C94}"/>
              </a:ext>
            </a:extLst>
          </p:cNvPr>
          <p:cNvSpPr txBox="1"/>
          <p:nvPr/>
        </p:nvSpPr>
        <p:spPr>
          <a:xfrm>
            <a:off x="467856" y="2429302"/>
            <a:ext cx="1125628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009051"/>
                </a:solidFill>
              </a:rPr>
              <a:t>Photosynthesis = </a:t>
            </a:r>
            <a:r>
              <a:rPr lang="en-US" sz="4400" i="1" dirty="0">
                <a:solidFill>
                  <a:srgbClr val="009051"/>
                </a:solidFill>
              </a:rPr>
              <a:t>f</a:t>
            </a:r>
            <a:r>
              <a:rPr lang="en-US" sz="4400" dirty="0">
                <a:solidFill>
                  <a:srgbClr val="009051"/>
                </a:solidFill>
              </a:rPr>
              <a:t>{</a:t>
            </a:r>
            <a:r>
              <a:rPr lang="en-US" sz="4400" b="1" dirty="0">
                <a:solidFill>
                  <a:srgbClr val="002060"/>
                </a:solidFill>
              </a:rPr>
              <a:t>stomatal conductance</a:t>
            </a:r>
            <a:r>
              <a:rPr lang="en-US" sz="4400" dirty="0">
                <a:solidFill>
                  <a:srgbClr val="009051"/>
                </a:solidFill>
              </a:rPr>
              <a:t>, </a:t>
            </a:r>
          </a:p>
          <a:p>
            <a:r>
              <a:rPr lang="en-US" sz="4400" dirty="0">
                <a:solidFill>
                  <a:srgbClr val="009051"/>
                </a:solidFill>
              </a:rPr>
              <a:t>				     photosynthetic biochemistry}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BFBBFB3-1048-EB41-9A64-5373072F713D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2042E35-E633-2F44-8620-0A6E7B4C5BB6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DA6F982-B53C-AF4A-8C83-8B84E8A04F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764545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479</TotalTime>
  <Words>1878</Words>
  <Application>Microsoft Macintosh PowerPoint</Application>
  <PresentationFormat>Widescreen</PresentationFormat>
  <Paragraphs>228</Paragraphs>
  <Slides>59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3" baseType="lpstr">
      <vt:lpstr>Arial</vt:lpstr>
      <vt:lpstr>Calibri</vt:lpstr>
      <vt:lpstr>Calibri Light</vt:lpstr>
      <vt:lpstr>Office Theme</vt:lpstr>
      <vt:lpstr>Simulating photosynthetic acclimation using least-cost optimality</vt:lpstr>
      <vt:lpstr>Photosynthetic acclimation is ubiquitous and well known…</vt:lpstr>
      <vt:lpstr>…and can possibly impact carbon cycling and climate</vt:lpstr>
      <vt:lpstr>Here’s the problem: No theoretical model for photosynthetic acclimation exists</vt:lpstr>
      <vt:lpstr>So, we developed a mechanistic model of photosynthetic acclimation   Based on least cost optimization and the first principles of plant physiological theory</vt:lpstr>
      <vt:lpstr>Least cost theory</vt:lpstr>
      <vt:lpstr>Optimal photosynthesis </vt:lpstr>
      <vt:lpstr>Optimal photosynthesis </vt:lpstr>
      <vt:lpstr>Optimal photosynthesis </vt:lpstr>
      <vt:lpstr>Optimal photosynthesis </vt:lpstr>
      <vt:lpstr>Optimal photosynthesis </vt:lpstr>
      <vt:lpstr>Biochemistry optimization: Coordination hypothesis</vt:lpstr>
      <vt:lpstr>Optimally:  electron transport-limited (Aj) = Rubisco-limited (Ac)</vt:lpstr>
      <vt:lpstr>Optimally:  electron transport-limited (Aj) = Rubisco-limited (Ac)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Important note: least-cost optimality model adds no free parameters to Farquhar model and dynamically predicts most</vt:lpstr>
      <vt:lpstr>Important note: adds acclimation, while reducing parametric uncertainty</vt:lpstr>
      <vt:lpstr>Let’s run a model out into the future!</vt:lpstr>
      <vt:lpstr>Photosynthesis increases in future</vt:lpstr>
      <vt:lpstr>Photosynthesis increases in future  (at lower nutrient use)</vt:lpstr>
      <vt:lpstr>Leaf N declines due to warming and eCO2</vt:lpstr>
      <vt:lpstr>Photosynthesis increases in future  (at lower nutrient use)</vt:lpstr>
      <vt:lpstr>Photosynthesis increases in future  (at lower nutrient use)</vt:lpstr>
      <vt:lpstr>What does this all mean and is it real?</vt:lpstr>
      <vt:lpstr>A typical LSM photosynthesis scheme</vt:lpstr>
      <vt:lpstr>Least cost optimality model</vt:lpstr>
      <vt:lpstr>Let’s check this assumption</vt:lpstr>
      <vt:lpstr>Does leaf N respond to soil N?</vt:lpstr>
      <vt:lpstr>Globally, N addition little impact on leaf N</vt:lpstr>
      <vt:lpstr>Does photosynthesis respond to soil N?</vt:lpstr>
      <vt:lpstr>Photosynthesis does not change with soil N</vt:lpstr>
      <vt:lpstr>How does the optimality model do?</vt:lpstr>
      <vt:lpstr>PowerPoint Presentation</vt:lpstr>
      <vt:lpstr>There is little effect of soils on Vcmax</vt:lpstr>
      <vt:lpstr>Does it work under future conditions?</vt:lpstr>
      <vt:lpstr>Photosynthetic traits change with temperature in ways expected from optimization</vt:lpstr>
      <vt:lpstr>Photosynthetic traits change with future conditions in ways expected from optimization</vt:lpstr>
      <vt:lpstr>We now have an acclimation model for C3 and C4 species!</vt:lpstr>
      <vt:lpstr>Photosynthetic biochemistry responds similarly in C4 leaves as C3 leaves</vt:lpstr>
      <vt:lpstr>As expected, C4 species are most benefitted under hot, dry, low CO2 conditions</vt:lpstr>
      <vt:lpstr>Important model assumptions</vt:lpstr>
      <vt:lpstr>Implications</vt:lpstr>
      <vt:lpstr>Implications</vt:lpstr>
      <vt:lpstr>Implications</vt:lpstr>
      <vt:lpstr>PowerPoint Presentation</vt:lpstr>
      <vt:lpstr>Implications</vt:lpstr>
      <vt:lpstr>Soil N determines # of leaves?</vt:lpstr>
      <vt:lpstr>FATES implementation</vt:lpstr>
      <vt:lpstr>FATES implementation</vt:lpstr>
      <vt:lpstr>FATES implementation</vt:lpstr>
      <vt:lpstr>FATES implementation</vt:lpstr>
      <vt:lpstr>PowerPoint Presentation</vt:lpstr>
      <vt:lpstr>Extra slides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Smith, Nick</dc:creator>
  <cp:lastModifiedBy>Smith, Nick</cp:lastModifiedBy>
  <cp:revision>69</cp:revision>
  <dcterms:created xsi:type="dcterms:W3CDTF">2020-02-27T20:52:03Z</dcterms:created>
  <dcterms:modified xsi:type="dcterms:W3CDTF">2020-05-27T19:13:01Z</dcterms:modified>
</cp:coreProperties>
</file>